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813235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a:spcBef>
                <a:spcPts val="0"/>
              </a:spcBef>
              <a:buNone/>
            </a:pPr>
            <a:endParaRPr/>
          </a:p>
        </p:txBody>
      </p:sp>
    </p:spTree>
    <p:extLst>
      <p:ext uri="{BB962C8B-B14F-4D97-AF65-F5344CB8AC3E}">
        <p14:creationId xmlns:p14="http://schemas.microsoft.com/office/powerpoint/2010/main" val="67304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a:t>Teaching the information lit topics</a:t>
            </a:r>
          </a:p>
          <a:p>
            <a:pPr lvl="0" rtl="0">
              <a:spcBef>
                <a:spcPts val="0"/>
              </a:spcBef>
              <a:buFont typeface="Droid Serif"/>
              <a:buNone/>
            </a:pPr>
            <a:endParaRPr/>
          </a:p>
          <a:p>
            <a:pPr lvl="0" rtl="0">
              <a:spcBef>
                <a:spcPts val="0"/>
              </a:spcBef>
              <a:buSzPct val="163636"/>
              <a:buFont typeface="Droid Serif"/>
              <a:buNone/>
            </a:pPr>
            <a:r>
              <a:rPr lang="en"/>
              <a:t>-Copyright</a:t>
            </a:r>
          </a:p>
          <a:p>
            <a:pPr lvl="0" rtl="0">
              <a:spcBef>
                <a:spcPts val="0"/>
              </a:spcBef>
              <a:buSzPct val="163636"/>
              <a:buFont typeface="Droid Serif"/>
              <a:buNone/>
            </a:pPr>
            <a:r>
              <a:rPr lang="en"/>
              <a:t>-Music Downloading</a:t>
            </a:r>
          </a:p>
          <a:p>
            <a:pPr lvl="0" rtl="0">
              <a:spcBef>
                <a:spcPts val="0"/>
              </a:spcBef>
              <a:buSzPct val="163636"/>
              <a:buFont typeface="Droid Serif"/>
              <a:buNone/>
            </a:pPr>
            <a:r>
              <a:rPr lang="en"/>
              <a:t>-Social Networking online (Facebook, etc.)</a:t>
            </a:r>
          </a:p>
          <a:p>
            <a:pPr lvl="0" rtl="0">
              <a:spcBef>
                <a:spcPts val="0"/>
              </a:spcBef>
              <a:buSzPct val="163636"/>
              <a:buFont typeface="Droid Serif"/>
              <a:buNone/>
            </a:pPr>
            <a:r>
              <a:rPr lang="en"/>
              <a:t>-Patents and Trademarks</a:t>
            </a:r>
          </a:p>
          <a:p>
            <a:pPr lvl="0" rtl="0">
              <a:spcBef>
                <a:spcPts val="0"/>
              </a:spcBef>
              <a:buSzPct val="163636"/>
              <a:buFont typeface="Droid Serif"/>
              <a:buNone/>
            </a:pPr>
            <a:r>
              <a:rPr lang="en"/>
              <a:t>-History of Libraries</a:t>
            </a:r>
          </a:p>
          <a:p>
            <a:pPr lvl="0" rtl="0">
              <a:spcBef>
                <a:spcPts val="0"/>
              </a:spcBef>
              <a:buSzPct val="163636"/>
              <a:buFont typeface="Droid Serif"/>
              <a:buNone/>
            </a:pPr>
            <a:r>
              <a:rPr lang="en"/>
              <a:t>-History of Books</a:t>
            </a:r>
          </a:p>
          <a:p>
            <a:pPr lvl="0" rtl="0">
              <a:spcBef>
                <a:spcPts val="0"/>
              </a:spcBef>
              <a:buSzPct val="163636"/>
              <a:buFont typeface="Droid Serif"/>
              <a:buNone/>
            </a:pPr>
            <a:r>
              <a:rPr lang="en"/>
              <a:t>-History of the Internet</a:t>
            </a:r>
          </a:p>
          <a:p>
            <a:pPr lvl="0" rtl="0">
              <a:spcBef>
                <a:spcPts val="0"/>
              </a:spcBef>
              <a:buSzPct val="163636"/>
              <a:buFont typeface="Droid Serif"/>
              <a:buNone/>
            </a:pPr>
            <a:r>
              <a:rPr lang="en"/>
              <a:t>-History of Google</a:t>
            </a:r>
          </a:p>
          <a:p>
            <a:pPr lvl="0" rtl="0">
              <a:spcBef>
                <a:spcPts val="0"/>
              </a:spcBef>
              <a:buSzPct val="163636"/>
              <a:buFont typeface="Droid Serif"/>
              <a:buNone/>
            </a:pPr>
            <a:r>
              <a:rPr lang="en"/>
              <a:t>-Wikipedia as a Research Tool</a:t>
            </a:r>
          </a:p>
          <a:p>
            <a:pPr lvl="0" rtl="0">
              <a:spcBef>
                <a:spcPts val="0"/>
              </a:spcBef>
              <a:buSzPct val="163636"/>
              <a:buFont typeface="Droid Serif"/>
              <a:buNone/>
            </a:pPr>
            <a:r>
              <a:rPr lang="en"/>
              <a:t>-Plagiarism</a:t>
            </a:r>
          </a:p>
          <a:p>
            <a:pPr lvl="0" rtl="0">
              <a:spcBef>
                <a:spcPts val="0"/>
              </a:spcBef>
              <a:buSzPct val="163636"/>
              <a:buFont typeface="Droid Serif"/>
              <a:buNone/>
            </a:pPr>
            <a:r>
              <a:rPr lang="en"/>
              <a:t>-Identity Theft</a:t>
            </a:r>
          </a:p>
          <a:p>
            <a:pPr lvl="0" rtl="0">
              <a:spcBef>
                <a:spcPts val="0"/>
              </a:spcBef>
              <a:buSzPct val="163636"/>
              <a:buFont typeface="Droid Serif"/>
              <a:buNone/>
            </a:pPr>
            <a:r>
              <a:rPr lang="en"/>
              <a:t>-Privacy in the Information Age</a:t>
            </a:r>
          </a:p>
          <a:p>
            <a:pPr lvl="0" rtl="0">
              <a:spcBef>
                <a:spcPts val="0"/>
              </a:spcBef>
              <a:buSzPct val="163636"/>
              <a:buFont typeface="Droid Serif"/>
              <a:buNone/>
            </a:pPr>
            <a:r>
              <a:rPr lang="en"/>
              <a:t>-Hacking</a:t>
            </a:r>
          </a:p>
          <a:p>
            <a:pPr lvl="0" rtl="0">
              <a:spcBef>
                <a:spcPts val="0"/>
              </a:spcBef>
              <a:buSzPct val="163636"/>
              <a:buFont typeface="Droid Serif"/>
              <a:buNone/>
            </a:pPr>
            <a:r>
              <a:rPr lang="en"/>
              <a:t>-Cyberbullying</a:t>
            </a:r>
          </a:p>
          <a:p>
            <a:pPr lvl="0" rtl="0">
              <a:spcBef>
                <a:spcPts val="0"/>
              </a:spcBef>
              <a:buSzPct val="163636"/>
              <a:buFont typeface="Droid Serif"/>
              <a:buNone/>
            </a:pPr>
            <a:r>
              <a:rPr lang="en"/>
              <a:t>-Netiquette</a:t>
            </a:r>
          </a:p>
          <a:p>
            <a:pPr lvl="0" rtl="0">
              <a:spcBef>
                <a:spcPts val="0"/>
              </a:spcBef>
              <a:buSzPct val="163636"/>
              <a:buFont typeface="Droid Serif"/>
              <a:buNone/>
            </a:pPr>
            <a:r>
              <a:rPr lang="en"/>
              <a:t>-New Communication Tools: Blogs, Wikis, etc.</a:t>
            </a:r>
          </a:p>
          <a:p>
            <a:pPr lvl="0" rtl="0">
              <a:spcBef>
                <a:spcPts val="0"/>
              </a:spcBef>
              <a:buSzPct val="163636"/>
              <a:buFont typeface="Droid Serif"/>
              <a:buNone/>
            </a:pPr>
            <a:r>
              <a:rPr lang="en"/>
              <a:t>-Internet addiction</a:t>
            </a:r>
          </a:p>
          <a:p>
            <a:pPr lvl="0" rtl="0">
              <a:spcBef>
                <a:spcPts val="0"/>
              </a:spcBef>
              <a:buSzPct val="163636"/>
              <a:buFont typeface="Droid Serif"/>
              <a:buNone/>
            </a:pPr>
            <a:r>
              <a:rPr lang="en"/>
              <a:t>-Video-sharing online</a:t>
            </a:r>
          </a:p>
          <a:p>
            <a:pPr lvl="0" rtl="0">
              <a:spcBef>
                <a:spcPts val="0"/>
              </a:spcBef>
              <a:buSzPct val="163636"/>
              <a:buFont typeface="Droid Serif"/>
              <a:buNone/>
            </a:pPr>
            <a:r>
              <a:rPr lang="en"/>
              <a:t>-Cloud computing</a:t>
            </a:r>
          </a:p>
          <a:p>
            <a:pPr lvl="0" rtl="0">
              <a:spcBef>
                <a:spcPts val="0"/>
              </a:spcBef>
              <a:buSzPct val="163636"/>
              <a:buFont typeface="Droid Serif"/>
              <a:buNone/>
            </a:pPr>
            <a:r>
              <a:rPr lang="en"/>
              <a:t>-Electronic books</a:t>
            </a:r>
          </a:p>
          <a:p>
            <a:pPr lvl="0" rtl="0">
              <a:spcBef>
                <a:spcPts val="0"/>
              </a:spcBef>
              <a:buSzPct val="163636"/>
              <a:buFont typeface="Droid Serif"/>
              <a:buNone/>
            </a:pPr>
            <a:r>
              <a:rPr lang="en"/>
              <a:t>-The invisible web</a:t>
            </a:r>
          </a:p>
          <a:p>
            <a:pPr lvl="0" rtl="0">
              <a:spcBef>
                <a:spcPts val="0"/>
              </a:spcBef>
              <a:buSzPct val="163636"/>
              <a:buFont typeface="Droid Serif"/>
              <a:buNone/>
            </a:pPr>
            <a:r>
              <a:rPr lang="en"/>
              <a:t>-Second Life and virtual worlds</a:t>
            </a:r>
          </a:p>
          <a:p>
            <a:pPr lvl="0" rtl="0">
              <a:spcBef>
                <a:spcPts val="0"/>
              </a:spcBef>
              <a:buSzPct val="163636"/>
              <a:buFont typeface="Droid Serif"/>
              <a:buNone/>
            </a:pPr>
            <a:r>
              <a:rPr lang="en"/>
              <a:t>-RFID tagging</a:t>
            </a:r>
          </a:p>
          <a:p>
            <a:pPr lvl="0" rtl="0">
              <a:spcBef>
                <a:spcPts val="0"/>
              </a:spcBef>
              <a:buNone/>
            </a:pPr>
            <a:endParaRPr/>
          </a:p>
        </p:txBody>
      </p:sp>
    </p:spTree>
    <p:extLst>
      <p:ext uri="{BB962C8B-B14F-4D97-AF65-F5344CB8AC3E}">
        <p14:creationId xmlns:p14="http://schemas.microsoft.com/office/powerpoint/2010/main" val="208853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true low point - pirates. </a:t>
            </a:r>
          </a:p>
        </p:txBody>
      </p:sp>
    </p:spTree>
    <p:extLst>
      <p:ext uri="{BB962C8B-B14F-4D97-AF65-F5344CB8AC3E}">
        <p14:creationId xmlns:p14="http://schemas.microsoft.com/office/powerpoint/2010/main" val="78623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5508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904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2775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43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Comparative Societies courses aim to help “students begin to master tools and methods for becoming global citizens.”  One of the academic competencies students are expected to develop in such a course is to “demonstrate basic informational literacy.” That being the case, pairing it with research skill development seemed like a natural fit: meaningful comparison necessitates skillful information discovery, assessment, and evaluation.</a:t>
            </a:r>
          </a:p>
          <a:p>
            <a:pPr lvl="0" rtl="0">
              <a:spcBef>
                <a:spcPts val="0"/>
              </a:spcBef>
              <a:buNone/>
            </a:pPr>
            <a:r>
              <a:rPr lang="en"/>
              <a:t>Broad theme South Africa: Apartheid’s Legacy</a:t>
            </a:r>
          </a:p>
          <a:p>
            <a:pPr lvl="0" rtl="0">
              <a:spcBef>
                <a:spcPts val="0"/>
              </a:spcBef>
              <a:buNone/>
            </a:pPr>
            <a:r>
              <a:rPr lang="en"/>
              <a:t>We started with reference works (Wikipedia, Britannica, atlases, etc.) and proceeded to reading books, magazine articles, government documents, and finally, scholarly articles. I introduced websites by content rather than form.  For example, I presented the South African constitution as a government document that just happened to be available on a website. Allowed her to build up to reading scholarly journals. </a:t>
            </a:r>
          </a:p>
        </p:txBody>
      </p:sp>
    </p:spTree>
    <p:extLst>
      <p:ext uri="{BB962C8B-B14F-4D97-AF65-F5344CB8AC3E}">
        <p14:creationId xmlns:p14="http://schemas.microsoft.com/office/powerpoint/2010/main" val="223944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Stahura &amp; Milanese - Harrison College in Indiana (Z-Day after zombie apocalypse - your bibliographies will help the U.S. government deal with the fallout and regroup)</a:t>
            </a:r>
          </a:p>
          <a:p>
            <a:pPr lvl="0" rtl="0">
              <a:spcBef>
                <a:spcPts val="0"/>
              </a:spcBef>
              <a:buNone/>
            </a:pPr>
            <a:r>
              <a:rPr lang="en"/>
              <a:t>Maureen Barry - Wright State U., service learning course where students were creating research bibliographies for Children’s Hunger Alliance, an area agency working to end hunger.</a:t>
            </a:r>
          </a:p>
          <a:p>
            <a:pPr lvl="0" rtl="0">
              <a:spcBef>
                <a:spcPts val="0"/>
              </a:spcBef>
              <a:buNone/>
            </a:pPr>
            <a:r>
              <a:rPr lang="en"/>
              <a:t>Royce Kitts teaches at Washburn University in Kansas. Saw him present at ACRL in 2012. It teaches more basic literacy, structured around his theme of “You’re in a band.” Other assignments: band goes on tour, band member has a medical condition. </a:t>
            </a:r>
          </a:p>
          <a:p>
            <a:pPr lvl="0" rtl="0">
              <a:spcBef>
                <a:spcPts val="0"/>
              </a:spcBef>
              <a:buNone/>
            </a:pPr>
            <a:r>
              <a:rPr lang="en"/>
              <a:t>Personal finance - I left JCTC with a course mapped out that I didn’t get to teach. My theme was money, which George, a former business librarian, spun into personal finance to resonate with our students. </a:t>
            </a:r>
          </a:p>
        </p:txBody>
      </p:sp>
    </p:spTree>
    <p:extLst>
      <p:ext uri="{BB962C8B-B14F-4D97-AF65-F5344CB8AC3E}">
        <p14:creationId xmlns:p14="http://schemas.microsoft.com/office/powerpoint/2010/main" val="83803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9710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696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726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Describe theme and its evolution.</a:t>
            </a:r>
          </a:p>
          <a:p>
            <a:pPr lvl="0" rtl="0">
              <a:spcBef>
                <a:spcPts val="0"/>
              </a:spcBef>
              <a:buNone/>
            </a:pPr>
            <a:endParaRPr/>
          </a:p>
        </p:txBody>
      </p:sp>
    </p:spTree>
    <p:extLst>
      <p:ext uri="{BB962C8B-B14F-4D97-AF65-F5344CB8AC3E}">
        <p14:creationId xmlns:p14="http://schemas.microsoft.com/office/powerpoint/2010/main" val="109406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Mention IDC 199 course. </a:t>
            </a:r>
          </a:p>
          <a:p>
            <a:pPr lvl="0" rtl="0">
              <a:spcBef>
                <a:spcPts val="0"/>
              </a:spcBef>
              <a:buNone/>
            </a:pPr>
            <a:r>
              <a:rPr lang="en"/>
              <a:t>Was planning to teach my LOR course about online identities (digital footprints). </a:t>
            </a:r>
          </a:p>
          <a:p>
            <a:pPr lvl="0" rtl="0">
              <a:spcBef>
                <a:spcPts val="0"/>
              </a:spcBef>
              <a:buNone/>
            </a:pPr>
            <a:r>
              <a:rPr lang="en"/>
              <a:t>Google class was so much fun that I adapted it into my LOR class. </a:t>
            </a:r>
          </a:p>
          <a:p>
            <a:pPr lvl="0" rtl="0">
              <a:spcBef>
                <a:spcPts val="0"/>
              </a:spcBef>
              <a:buNone/>
            </a:pPr>
            <a:r>
              <a:rPr lang="en"/>
              <a:t>Students in groups developed theses that would help us answer the question - Is Google Evil? </a:t>
            </a:r>
          </a:p>
          <a:p>
            <a:pPr lvl="0" rtl="0">
              <a:spcBef>
                <a:spcPts val="0"/>
              </a:spcBef>
              <a:buNone/>
            </a:pPr>
            <a:r>
              <a:rPr lang="en"/>
              <a:t>Several groups concerned with privacy, another group looked at corporate culture and how it influences success, another looked at how YouTube is enforcing copyright. The best project though came from a pair of teachers who looked at using Google Drive in the classroom. It’s why I would probably put students together by majors next time I teach the course. </a:t>
            </a:r>
          </a:p>
          <a:p>
            <a:pPr lvl="0" rtl="0">
              <a:spcBef>
                <a:spcPts val="0"/>
              </a:spcBef>
              <a:buNone/>
            </a:pPr>
            <a:r>
              <a:rPr lang="en"/>
              <a:t>The difference between our approaches is that I taught a course about Google, and worked information literacy concepts into it. Becky taught an information literacy course that focused its research on different aspects of digital footprints/privacy. We both found success in teaching this way, but we’re both perfectionists (so neither of us is completely perfect with it). </a:t>
            </a:r>
          </a:p>
        </p:txBody>
      </p:sp>
    </p:spTree>
    <p:extLst>
      <p:ext uri="{BB962C8B-B14F-4D97-AF65-F5344CB8AC3E}">
        <p14:creationId xmlns:p14="http://schemas.microsoft.com/office/powerpoint/2010/main" val="24244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289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9801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7794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2318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why I felt like such a failure. They had found what I had asked, but the evaluating, selecting and using were a failure. Once I taught with the them - though</a:t>
            </a:r>
          </a:p>
        </p:txBody>
      </p:sp>
    </p:spTree>
    <p:extLst>
      <p:ext uri="{BB962C8B-B14F-4D97-AF65-F5344CB8AC3E}">
        <p14:creationId xmlns:p14="http://schemas.microsoft.com/office/powerpoint/2010/main" val="245319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67509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41022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42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1848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75567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87822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63624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1786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90908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6451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1373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Teach approximately 6-8 sections per year across department. </a:t>
            </a:r>
          </a:p>
        </p:txBody>
      </p:sp>
    </p:spTree>
    <p:extLst>
      <p:ext uri="{BB962C8B-B14F-4D97-AF65-F5344CB8AC3E}">
        <p14:creationId xmlns:p14="http://schemas.microsoft.com/office/powerpoint/2010/main" val="419656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8839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3743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a:t>Similar course at previous institution</a:t>
            </a:r>
          </a:p>
        </p:txBody>
      </p:sp>
    </p:spTree>
    <p:extLst>
      <p:ext uri="{BB962C8B-B14F-4D97-AF65-F5344CB8AC3E}">
        <p14:creationId xmlns:p14="http://schemas.microsoft.com/office/powerpoint/2010/main" val="342568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71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ctrTitle"/>
          </p:nvPr>
        </p:nvSpPr>
        <p:spPr>
          <a:xfrm>
            <a:off x="391160" y="1433988"/>
            <a:ext cx="8351399" cy="421499"/>
          </a:xfrm>
          <a:prstGeom prst="rect">
            <a:avLst/>
          </a:prstGeom>
        </p:spPr>
        <p:txBody>
          <a:bodyPr lIns="91425" tIns="91425" rIns="91425" bIns="91425" anchor="ctr" anchorCtr="0"/>
          <a:lstStyle>
            <a:lvl1pPr indent="228600">
              <a:spcBef>
                <a:spcPts val="0"/>
              </a:spcBef>
              <a:buClr>
                <a:schemeClr val="lt1"/>
              </a:buClr>
              <a:buSzPct val="100000"/>
              <a:buFont typeface="Tahoma"/>
              <a:defRPr sz="3600">
                <a:solidFill>
                  <a:schemeClr val="lt1"/>
                </a:solidFill>
                <a:latin typeface="Tahoma"/>
                <a:ea typeface="Tahoma"/>
                <a:cs typeface="Tahoma"/>
                <a:sym typeface="Tahoma"/>
              </a:defRPr>
            </a:lvl1pPr>
            <a:lvl2pPr indent="228600">
              <a:spcBef>
                <a:spcPts val="0"/>
              </a:spcBef>
              <a:buClr>
                <a:schemeClr val="lt1"/>
              </a:buClr>
              <a:buSzPct val="100000"/>
              <a:buFont typeface="Tahoma"/>
              <a:defRPr sz="3600">
                <a:solidFill>
                  <a:schemeClr val="lt1"/>
                </a:solidFill>
                <a:latin typeface="Tahoma"/>
                <a:ea typeface="Tahoma"/>
                <a:cs typeface="Tahoma"/>
                <a:sym typeface="Tahoma"/>
              </a:defRPr>
            </a:lvl2pPr>
            <a:lvl3pPr indent="228600">
              <a:spcBef>
                <a:spcPts val="0"/>
              </a:spcBef>
              <a:buClr>
                <a:schemeClr val="lt1"/>
              </a:buClr>
              <a:buSzPct val="100000"/>
              <a:buFont typeface="Tahoma"/>
              <a:defRPr sz="3600">
                <a:solidFill>
                  <a:schemeClr val="lt1"/>
                </a:solidFill>
                <a:latin typeface="Tahoma"/>
                <a:ea typeface="Tahoma"/>
                <a:cs typeface="Tahoma"/>
                <a:sym typeface="Tahoma"/>
              </a:defRPr>
            </a:lvl3pPr>
            <a:lvl4pPr indent="228600">
              <a:spcBef>
                <a:spcPts val="0"/>
              </a:spcBef>
              <a:buClr>
                <a:schemeClr val="lt1"/>
              </a:buClr>
              <a:buSzPct val="100000"/>
              <a:buFont typeface="Tahoma"/>
              <a:defRPr sz="3600">
                <a:solidFill>
                  <a:schemeClr val="lt1"/>
                </a:solidFill>
                <a:latin typeface="Tahoma"/>
                <a:ea typeface="Tahoma"/>
                <a:cs typeface="Tahoma"/>
                <a:sym typeface="Tahoma"/>
              </a:defRPr>
            </a:lvl4pPr>
            <a:lvl5pPr indent="228600">
              <a:spcBef>
                <a:spcPts val="0"/>
              </a:spcBef>
              <a:buClr>
                <a:schemeClr val="lt1"/>
              </a:buClr>
              <a:buSzPct val="100000"/>
              <a:buFont typeface="Tahoma"/>
              <a:defRPr sz="3600">
                <a:solidFill>
                  <a:schemeClr val="lt1"/>
                </a:solidFill>
                <a:latin typeface="Tahoma"/>
                <a:ea typeface="Tahoma"/>
                <a:cs typeface="Tahoma"/>
                <a:sym typeface="Tahoma"/>
              </a:defRPr>
            </a:lvl5pPr>
            <a:lvl6pPr indent="228600">
              <a:spcBef>
                <a:spcPts val="0"/>
              </a:spcBef>
              <a:buClr>
                <a:schemeClr val="lt1"/>
              </a:buClr>
              <a:buSzPct val="100000"/>
              <a:buFont typeface="Tahoma"/>
              <a:defRPr sz="3600">
                <a:solidFill>
                  <a:schemeClr val="lt1"/>
                </a:solidFill>
                <a:latin typeface="Tahoma"/>
                <a:ea typeface="Tahoma"/>
                <a:cs typeface="Tahoma"/>
                <a:sym typeface="Tahoma"/>
              </a:defRPr>
            </a:lvl6pPr>
            <a:lvl7pPr indent="228600">
              <a:spcBef>
                <a:spcPts val="0"/>
              </a:spcBef>
              <a:buClr>
                <a:schemeClr val="lt1"/>
              </a:buClr>
              <a:buSzPct val="100000"/>
              <a:buFont typeface="Tahoma"/>
              <a:defRPr sz="3600">
                <a:solidFill>
                  <a:schemeClr val="lt1"/>
                </a:solidFill>
                <a:latin typeface="Tahoma"/>
                <a:ea typeface="Tahoma"/>
                <a:cs typeface="Tahoma"/>
                <a:sym typeface="Tahoma"/>
              </a:defRPr>
            </a:lvl7pPr>
            <a:lvl8pPr indent="228600">
              <a:spcBef>
                <a:spcPts val="0"/>
              </a:spcBef>
              <a:buClr>
                <a:schemeClr val="lt1"/>
              </a:buClr>
              <a:buSzPct val="100000"/>
              <a:buFont typeface="Tahoma"/>
              <a:defRPr sz="3600">
                <a:solidFill>
                  <a:schemeClr val="lt1"/>
                </a:solidFill>
                <a:latin typeface="Tahoma"/>
                <a:ea typeface="Tahoma"/>
                <a:cs typeface="Tahoma"/>
                <a:sym typeface="Tahoma"/>
              </a:defRPr>
            </a:lvl8pPr>
            <a:lvl9pPr indent="228600">
              <a:spcBef>
                <a:spcPts val="0"/>
              </a:spcBef>
              <a:buClr>
                <a:schemeClr val="lt1"/>
              </a:buClr>
              <a:buSzPct val="100000"/>
              <a:buFont typeface="Tahoma"/>
              <a:defRPr sz="3600">
                <a:solidFill>
                  <a:schemeClr val="lt1"/>
                </a:solidFill>
                <a:latin typeface="Tahoma"/>
                <a:ea typeface="Tahoma"/>
                <a:cs typeface="Tahoma"/>
                <a:sym typeface="Tahoma"/>
              </a:defRPr>
            </a:lvl9pPr>
          </a:lstStyle>
          <a:p>
            <a:endParaRPr/>
          </a:p>
        </p:txBody>
      </p:sp>
      <p:sp>
        <p:nvSpPr>
          <p:cNvPr id="50" name="Shape 50"/>
          <p:cNvSpPr txBox="1">
            <a:spLocks noGrp="1"/>
          </p:cNvSpPr>
          <p:nvPr>
            <p:ph type="subTitle" idx="1"/>
          </p:nvPr>
        </p:nvSpPr>
        <p:spPr>
          <a:xfrm>
            <a:off x="403761" y="1982435"/>
            <a:ext cx="8342400" cy="342300"/>
          </a:xfrm>
          <a:prstGeom prst="rect">
            <a:avLst/>
          </a:prstGeom>
        </p:spPr>
        <p:txBody>
          <a:bodyPr lIns="91425" tIns="91425" rIns="91425" bIns="91425" anchor="ctr" anchorCtr="0"/>
          <a:lstStyle>
            <a:lvl1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marL="0" indent="15240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a:endParaRPr/>
          </a:p>
        </p:txBody>
      </p:sp>
      <p:cxnSp>
        <p:nvCxnSpPr>
          <p:cNvPr id="51" name="Shape 51"/>
          <p:cNvCxnSpPr/>
          <p:nvPr/>
        </p:nvCxnSpPr>
        <p:spPr>
          <a:xfrm>
            <a:off x="2258800" y="1912668"/>
            <a:ext cx="4621799" cy="10799"/>
          </a:xfrm>
          <a:prstGeom prst="straightConnector1">
            <a:avLst/>
          </a:prstGeom>
          <a:noFill/>
          <a:ln w="25400" cap="rnd">
            <a:solidFill>
              <a:schemeClr val="accent2"/>
            </a:solidFill>
            <a:prstDash val="dot"/>
            <a:round/>
            <a:headEnd type="none" w="med" len="med"/>
            <a:tailEnd type="none" w="med" len="med"/>
          </a:ln>
        </p:spPr>
      </p:cxnSp>
      <p:sp>
        <p:nvSpPr>
          <p:cNvPr id="52" name="Shape 52"/>
          <p:cNvSpPr/>
          <p:nvPr/>
        </p:nvSpPr>
        <p:spPr>
          <a:xfrm>
            <a:off x="0" y="3030297"/>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3"/>
        <p:cNvGrpSpPr/>
        <p:nvPr/>
      </p:nvGrpSpPr>
      <p:grpSpPr>
        <a:xfrm>
          <a:off x="0" y="0"/>
          <a:ext cx="0" cy="0"/>
          <a:chOff x="0" y="0"/>
          <a:chExt cx="0" cy="0"/>
        </a:xfrm>
      </p:grpSpPr>
      <p:sp>
        <p:nvSpPr>
          <p:cNvPr id="54" name="Shape 54"/>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a:spcBef>
                <a:spcPts val="0"/>
              </a:spcBef>
              <a:buNone/>
            </a:pPr>
            <a:endParaRPr/>
          </a:p>
        </p:txBody>
      </p:sp>
      <p:sp>
        <p:nvSpPr>
          <p:cNvPr id="55" name="Shape 55"/>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56" name="Shape 56"/>
          <p:cNvCxnSpPr/>
          <p:nvPr/>
        </p:nvCxnSpPr>
        <p:spPr>
          <a:xfrm rot="10800000" flipH="1">
            <a:off x="2258963" y="783855"/>
            <a:ext cx="4602300" cy="6900"/>
          </a:xfrm>
          <a:prstGeom prst="straightConnector1">
            <a:avLst/>
          </a:prstGeom>
          <a:noFill/>
          <a:ln w="25400" cap="rnd">
            <a:solidFill>
              <a:schemeClr val="accent2"/>
            </a:solidFill>
            <a:prstDash val="dot"/>
            <a:round/>
            <a:headEnd type="none" w="med" len="med"/>
            <a:tailEnd type="none" w="med" len="med"/>
          </a:ln>
        </p:spPr>
      </p:cxnSp>
      <p:sp>
        <p:nvSpPr>
          <p:cNvPr id="57" name="Shape 57"/>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8" name="Shape 58"/>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9"/>
        <p:cNvGrpSpPr/>
        <p:nvPr/>
      </p:nvGrpSpPr>
      <p:grpSpPr>
        <a:xfrm>
          <a:off x="0" y="0"/>
          <a:ext cx="0" cy="0"/>
          <a:chOff x="0" y="0"/>
          <a:chExt cx="0" cy="0"/>
        </a:xfrm>
      </p:grpSpPr>
      <p:sp>
        <p:nvSpPr>
          <p:cNvPr id="60" name="Shape 60"/>
          <p:cNvSpPr/>
          <p:nvPr/>
        </p:nvSpPr>
        <p:spPr>
          <a:xfrm>
            <a:off x="0" y="0"/>
            <a:ext cx="4456799" cy="47087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61" name="Shape 61"/>
          <p:cNvSpPr/>
          <p:nvPr/>
        </p:nvSpPr>
        <p:spPr>
          <a:xfrm flipH="1">
            <a:off x="3434" y="3759780"/>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62" name="Shape 62"/>
          <p:cNvCxnSpPr/>
          <p:nvPr/>
        </p:nvCxnSpPr>
        <p:spPr>
          <a:xfrm>
            <a:off x="409699" y="744077"/>
            <a:ext cx="3660000" cy="0"/>
          </a:xfrm>
          <a:prstGeom prst="straightConnector1">
            <a:avLst/>
          </a:prstGeom>
          <a:noFill/>
          <a:ln w="25400" cap="rnd">
            <a:solidFill>
              <a:schemeClr val="accent2"/>
            </a:solidFill>
            <a:prstDash val="dot"/>
            <a:round/>
            <a:headEnd type="none" w="med" len="med"/>
            <a:tailEnd type="none" w="med" len="med"/>
          </a:ln>
        </p:spPr>
      </p:cxnSp>
      <p:sp>
        <p:nvSpPr>
          <p:cNvPr id="63" name="Shape 63"/>
          <p:cNvSpPr txBox="1">
            <a:spLocks noGrp="1"/>
          </p:cNvSpPr>
          <p:nvPr>
            <p:ph type="body" idx="1"/>
          </p:nvPr>
        </p:nvSpPr>
        <p:spPr>
          <a:xfrm>
            <a:off x="457200" y="1200150"/>
            <a:ext cx="3550799" cy="3630300"/>
          </a:xfrm>
          <a:prstGeom prst="rect">
            <a:avLst/>
          </a:prstGeom>
        </p:spPr>
        <p:txBody>
          <a:bodyPr lIns="91425" tIns="91425" rIns="91425" b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64" name="Shape 64"/>
          <p:cNvSpPr txBox="1">
            <a:spLocks noGrp="1"/>
          </p:cNvSpPr>
          <p:nvPr>
            <p:ph type="title"/>
          </p:nvPr>
        </p:nvSpPr>
        <p:spPr>
          <a:xfrm>
            <a:off x="457200" y="13321"/>
            <a:ext cx="3550799" cy="857400"/>
          </a:xfrm>
          <a:prstGeom prst="rect">
            <a:avLst/>
          </a:prstGeom>
        </p:spPr>
        <p:txBody>
          <a:bodyPr lIns="91425" tIns="91425" rIns="91425" b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65" name="Shape 65"/>
          <p:cNvSpPr txBox="1">
            <a:spLocks noGrp="1"/>
          </p:cNvSpPr>
          <p:nvPr>
            <p:ph type="body" idx="2"/>
          </p:nvPr>
        </p:nvSpPr>
        <p:spPr>
          <a:xfrm>
            <a:off x="5021123" y="1200150"/>
            <a:ext cx="3550799"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69" name="Shape 69"/>
          <p:cNvCxnSpPr/>
          <p:nvPr/>
        </p:nvCxnSpPr>
        <p:spPr>
          <a:xfrm rot="10800000" flipH="1">
            <a:off x="2258963" y="783855"/>
            <a:ext cx="4602300" cy="6900"/>
          </a:xfrm>
          <a:prstGeom prst="straightConnector1">
            <a:avLst/>
          </a:prstGeom>
          <a:noFill/>
          <a:ln w="25400" cap="rnd">
            <a:solidFill>
              <a:schemeClr val="accent2"/>
            </a:solidFill>
            <a:prstDash val="dot"/>
            <a:round/>
            <a:headEnd type="none" w="med" len="med"/>
            <a:tailEnd type="none" w="med" len="med"/>
          </a:ln>
        </p:spPr>
      </p:cxnSp>
      <p:sp>
        <p:nvSpPr>
          <p:cNvPr id="70" name="Shape 70"/>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p:nvPr/>
        </p:nvSpPr>
        <p:spPr>
          <a:xfrm rot="10800000">
            <a:off x="-5937" y="4110402"/>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73" name="Shape 73"/>
          <p:cNvCxnSpPr/>
          <p:nvPr/>
        </p:nvCxnSpPr>
        <p:spPr>
          <a:xfrm>
            <a:off x="388492" y="4409677"/>
            <a:ext cx="3708599" cy="3600"/>
          </a:xfrm>
          <a:prstGeom prst="straightConnector1">
            <a:avLst/>
          </a:prstGeom>
          <a:noFill/>
          <a:ln w="25400" cap="rnd">
            <a:solidFill>
              <a:schemeClr val="accent2"/>
            </a:solidFill>
            <a:prstDash val="dot"/>
            <a:round/>
            <a:headEnd type="none" w="med" len="med"/>
            <a:tailEnd type="none" w="med" len="med"/>
          </a:ln>
        </p:spPr>
      </p:cxnSp>
      <p:sp>
        <p:nvSpPr>
          <p:cNvPr id="74" name="Shape 74"/>
          <p:cNvSpPr txBox="1">
            <a:spLocks noGrp="1"/>
          </p:cNvSpPr>
          <p:nvPr>
            <p:ph type="body" idx="1"/>
          </p:nvPr>
        </p:nvSpPr>
        <p:spPr>
          <a:xfrm>
            <a:off x="388492" y="4493760"/>
            <a:ext cx="3644400" cy="387599"/>
          </a:xfrm>
          <a:prstGeom prst="rect">
            <a:avLst/>
          </a:prstGeom>
        </p:spPr>
        <p:txBody>
          <a:bodyPr lIns="91425" tIns="91425" rIns="91425" bIns="91425" anchor="t" anchorCtr="0"/>
          <a:lstStyle>
            <a:lvl1pPr marL="0" indent="8890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6209"/>
            <a:ext cx="9144067" cy="5137200"/>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grpSp>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279400" algn="ctr">
              <a:spcBef>
                <a:spcPts val="0"/>
              </a:spcBef>
              <a:buClr>
                <a:srgbClr val="FFFFFF"/>
              </a:buClr>
              <a:buSzPct val="100000"/>
              <a:buNone/>
              <a:defRPr sz="4400">
                <a:solidFill>
                  <a:srgbClr val="FFFFFF"/>
                </a:solidFill>
              </a:defRPr>
            </a:lvl1pPr>
            <a:lvl2pPr marL="0" indent="279400" algn="ctr">
              <a:spcBef>
                <a:spcPts val="0"/>
              </a:spcBef>
              <a:buClr>
                <a:srgbClr val="FFFFFF"/>
              </a:buClr>
              <a:buSzPct val="100000"/>
              <a:buNone/>
              <a:defRPr sz="4400">
                <a:solidFill>
                  <a:srgbClr val="FFFFFF"/>
                </a:solidFill>
              </a:defRPr>
            </a:lvl2pPr>
            <a:lvl3pPr marL="0" indent="279400" algn="ctr">
              <a:spcBef>
                <a:spcPts val="0"/>
              </a:spcBef>
              <a:buClr>
                <a:srgbClr val="FFFFFF"/>
              </a:buClr>
              <a:buSzPct val="100000"/>
              <a:buNone/>
              <a:defRPr sz="4400">
                <a:solidFill>
                  <a:srgbClr val="FFFFFF"/>
                </a:solidFill>
              </a:defRPr>
            </a:lvl3pPr>
            <a:lvl4pPr marL="0" indent="279400" algn="ctr">
              <a:spcBef>
                <a:spcPts val="0"/>
              </a:spcBef>
              <a:buClr>
                <a:srgbClr val="FFFFFF"/>
              </a:buClr>
              <a:buSzPct val="100000"/>
              <a:buNone/>
              <a:defRPr sz="4400">
                <a:solidFill>
                  <a:srgbClr val="FFFFFF"/>
                </a:solidFill>
              </a:defRPr>
            </a:lvl4pPr>
            <a:lvl5pPr marL="0" indent="279400" algn="ctr">
              <a:spcBef>
                <a:spcPts val="0"/>
              </a:spcBef>
              <a:buClr>
                <a:srgbClr val="FFFFFF"/>
              </a:buClr>
              <a:buSzPct val="100000"/>
              <a:buNone/>
              <a:defRPr sz="4400">
                <a:solidFill>
                  <a:srgbClr val="FFFFFF"/>
                </a:solidFill>
              </a:defRPr>
            </a:lvl5pPr>
            <a:lvl6pPr marL="0" indent="279400" algn="ctr">
              <a:spcBef>
                <a:spcPts val="0"/>
              </a:spcBef>
              <a:buClr>
                <a:srgbClr val="FFFFFF"/>
              </a:buClr>
              <a:buSzPct val="100000"/>
              <a:buNone/>
              <a:defRPr sz="4400">
                <a:solidFill>
                  <a:srgbClr val="FFFFFF"/>
                </a:solidFill>
              </a:defRPr>
            </a:lvl6pPr>
            <a:lvl7pPr marL="0" indent="279400" algn="ctr">
              <a:spcBef>
                <a:spcPts val="0"/>
              </a:spcBef>
              <a:buClr>
                <a:srgbClr val="FFFFFF"/>
              </a:buClr>
              <a:buSzPct val="100000"/>
              <a:buNone/>
              <a:defRPr sz="4400">
                <a:solidFill>
                  <a:srgbClr val="FFFFFF"/>
                </a:solidFill>
              </a:defRPr>
            </a:lvl7pPr>
            <a:lvl8pPr marL="0" indent="279400" algn="ctr">
              <a:spcBef>
                <a:spcPts val="0"/>
              </a:spcBef>
              <a:buClr>
                <a:srgbClr val="FFFFFF"/>
              </a:buClr>
              <a:buSzPct val="100000"/>
              <a:buNone/>
              <a:defRPr sz="4400">
                <a:solidFill>
                  <a:srgbClr val="FFFFFF"/>
                </a:solidFill>
              </a:defRPr>
            </a:lvl8pPr>
            <a:lvl9pPr marL="0" indent="279400" algn="ctr">
              <a:spcBef>
                <a:spcPts val="0"/>
              </a:spcBef>
              <a:buClr>
                <a:srgbClr val="FFFFFF"/>
              </a:buClr>
              <a:buSzPct val="100000"/>
              <a:buNone/>
              <a:defRPr sz="4400">
                <a:solidFill>
                  <a:srgbClr val="FFFFFF"/>
                </a:solidFill>
              </a:defRPr>
            </a:lvl9pPr>
          </a:lstStyle>
          <a:p>
            <a:endParaRPr/>
          </a:p>
        </p:txBody>
      </p:sp>
      <p:sp>
        <p:nvSpPr>
          <p:cNvPr id="46" name="Shape 46"/>
          <p:cNvSpPr txBox="1">
            <a:spLocks noGrp="1"/>
          </p:cNvSpPr>
          <p:nvPr>
            <p:ph type="body" idx="1"/>
          </p:nvPr>
        </p:nvSpPr>
        <p:spPr>
          <a:xfrm>
            <a:off x="457200" y="1200150"/>
            <a:ext cx="8229600" cy="3394500"/>
          </a:xfrm>
          <a:prstGeom prst="rect">
            <a:avLst/>
          </a:prstGeom>
        </p:spPr>
        <p:txBody>
          <a:bodyPr lIns="91425" tIns="91425" rIns="91425" bIns="91425" anchor="t" anchorCtr="0"/>
          <a:lstStyle>
            <a:lvl1pPr marL="342900" indent="-215900">
              <a:spcBef>
                <a:spcPts val="0"/>
              </a:spcBef>
              <a:buClr>
                <a:schemeClr val="dk1"/>
              </a:buClr>
              <a:buSzPct val="100000"/>
              <a:defRPr sz="2000">
                <a:solidFill>
                  <a:schemeClr val="dk1"/>
                </a:solidFill>
              </a:defRPr>
            </a:lvl1pPr>
            <a:lvl2pPr marL="742950" indent="-158750">
              <a:spcBef>
                <a:spcPts val="400"/>
              </a:spcBef>
              <a:buClr>
                <a:schemeClr val="dk1"/>
              </a:buClr>
              <a:buSzPct val="100000"/>
              <a:defRPr sz="2000">
                <a:solidFill>
                  <a:schemeClr val="dk1"/>
                </a:solidFill>
              </a:defRPr>
            </a:lvl2pPr>
            <a:lvl3pPr marL="1143000" indent="-101600">
              <a:spcBef>
                <a:spcPts val="400"/>
              </a:spcBef>
              <a:buClr>
                <a:schemeClr val="dk1"/>
              </a:buClr>
              <a:buSzPct val="100000"/>
              <a:defRPr sz="2000">
                <a:solidFill>
                  <a:schemeClr val="dk1"/>
                </a:solidFill>
              </a:defRPr>
            </a:lvl3pPr>
            <a:lvl4pPr marL="1600200" indent="-101600">
              <a:spcBef>
                <a:spcPts val="400"/>
              </a:spcBef>
              <a:buClr>
                <a:schemeClr val="dk1"/>
              </a:buClr>
              <a:buSzPct val="100000"/>
              <a:defRPr sz="2000">
                <a:solidFill>
                  <a:schemeClr val="dk1"/>
                </a:solidFill>
              </a:defRPr>
            </a:lvl4pPr>
            <a:lvl5pPr marL="2057400" indent="-101600">
              <a:spcBef>
                <a:spcPts val="400"/>
              </a:spcBef>
              <a:buClr>
                <a:schemeClr val="dk1"/>
              </a:buClr>
              <a:buSzPct val="100000"/>
              <a:defRPr sz="2000">
                <a:solidFill>
                  <a:schemeClr val="dk1"/>
                </a:solidFill>
              </a:defRPr>
            </a:lvl5pPr>
            <a:lvl6pPr marL="2514600" indent="-101600">
              <a:spcBef>
                <a:spcPts val="400"/>
              </a:spcBef>
              <a:buClr>
                <a:schemeClr val="dk1"/>
              </a:buClr>
              <a:buSzPct val="100000"/>
              <a:defRPr sz="2000">
                <a:solidFill>
                  <a:schemeClr val="dk1"/>
                </a:solidFill>
              </a:defRPr>
            </a:lvl6pPr>
            <a:lvl7pPr marL="2971800" indent="-101600">
              <a:spcBef>
                <a:spcPts val="400"/>
              </a:spcBef>
              <a:buClr>
                <a:schemeClr val="dk1"/>
              </a:buClr>
              <a:buSzPct val="100000"/>
              <a:defRPr sz="2000">
                <a:solidFill>
                  <a:schemeClr val="dk1"/>
                </a:solidFill>
              </a:defRPr>
            </a:lvl7pPr>
            <a:lvl8pPr marL="3429000" indent="-101600">
              <a:spcBef>
                <a:spcPts val="400"/>
              </a:spcBef>
              <a:buClr>
                <a:schemeClr val="dk1"/>
              </a:buClr>
              <a:buSzPct val="100000"/>
              <a:defRPr sz="2000">
                <a:solidFill>
                  <a:schemeClr val="dk1"/>
                </a:solidFill>
              </a:defRPr>
            </a:lvl8pPr>
            <a:lvl9pPr marL="3886200" indent="-101600">
              <a:spcBef>
                <a:spcPts val="400"/>
              </a:spcBef>
              <a:buClr>
                <a:schemeClr val="dk1"/>
              </a:buClr>
              <a:buSzPct val="100000"/>
              <a:defRPr sz="20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fc09.deviantart.net/fs70/f/2012/012/0/7/abraham_lincoln_vampire_hunter_by_jarn-d4m6b9o.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inthelibrarywiththeleadpipe.org/2012/from-the-frying-pan-into-the-fire-and-back-again-adventures-in-subject-based-credit-instru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oo.gl/qKVj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goo.gl/Ae3kRV" TargetMode="External"/><Relationship Id="rId4" Type="http://schemas.openxmlformats.org/officeDocument/2006/relationships/hyperlink" Target="http://goo.gl/gxv3j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price4@murraystate.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rrichardson5@murraystate.edu"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nsidehighered.com/blogs/library-babel-fish/welcome-palace-ambiguit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rln.acrl.org/content/74/7/354.ful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inthelibrarywiththeleadpipe.org/2012/from-the-frying-pan-into-the-fire-and-back-again-adventures-in-subject-based-credit-instruc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314950" y="1124645"/>
            <a:ext cx="8351399" cy="1111799"/>
          </a:xfrm>
          <a:prstGeom prst="rect">
            <a:avLst/>
          </a:prstGeom>
        </p:spPr>
        <p:txBody>
          <a:bodyPr lIns="91425" tIns="91425" rIns="91425" bIns="91425" anchor="ctr" anchorCtr="0">
            <a:noAutofit/>
          </a:bodyPr>
          <a:lstStyle/>
          <a:p>
            <a:pPr>
              <a:spcBef>
                <a:spcPts val="0"/>
              </a:spcBef>
              <a:buNone/>
            </a:pPr>
            <a:r>
              <a:rPr lang="en" sz="6400" i="1" dirty="0">
                <a:solidFill>
                  <a:srgbClr val="FFFFFF"/>
                </a:solidFill>
                <a:latin typeface="Georgia" panose="02040502050405020303" pitchFamily="18" charset="0"/>
                <a:ea typeface="Arial Unicode MS" panose="020B0604020202020204" pitchFamily="34" charset="-128"/>
                <a:cs typeface="Arial Unicode MS" panose="020B0604020202020204" pitchFamily="34" charset="-128"/>
                <a:sym typeface="Georgia"/>
              </a:rPr>
              <a:t>Unifying ideas</a:t>
            </a:r>
          </a:p>
        </p:txBody>
      </p:sp>
      <p:sp>
        <p:nvSpPr>
          <p:cNvPr id="78" name="Shape 78"/>
          <p:cNvSpPr txBox="1">
            <a:spLocks noGrp="1"/>
          </p:cNvSpPr>
          <p:nvPr>
            <p:ph type="subTitle" idx="1"/>
          </p:nvPr>
        </p:nvSpPr>
        <p:spPr>
          <a:xfrm>
            <a:off x="327561" y="2592035"/>
            <a:ext cx="8342400" cy="342300"/>
          </a:xfrm>
          <a:prstGeom prst="rect">
            <a:avLst/>
          </a:prstGeom>
        </p:spPr>
        <p:txBody>
          <a:bodyPr lIns="91425" tIns="91425" rIns="91425" bIns="91425" anchor="ctr" anchorCtr="0">
            <a:noAutofit/>
          </a:bodyPr>
          <a:lstStyle/>
          <a:p>
            <a:pPr lvl="0" rtl="0">
              <a:spcBef>
                <a:spcPts val="0"/>
              </a:spcBef>
              <a:buNone/>
            </a:pPr>
            <a:r>
              <a:rPr lang="en" dirty="0">
                <a:solidFill>
                  <a:srgbClr val="FFFFFF"/>
                </a:solidFill>
                <a:latin typeface="Georgia" panose="02040502050405020303" pitchFamily="18" charset="0"/>
                <a:ea typeface="Arial Unicode MS" panose="020B0604020202020204" pitchFamily="34" charset="-128"/>
                <a:cs typeface="Arial Unicode MS" panose="020B0604020202020204" pitchFamily="34" charset="-128"/>
                <a:sym typeface="Droid Serif"/>
              </a:rPr>
              <a:t>Building for-credit information literacy courses </a:t>
            </a:r>
            <a:br>
              <a:rPr lang="en" dirty="0">
                <a:solidFill>
                  <a:srgbClr val="FFFFFF"/>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dirty="0">
                <a:solidFill>
                  <a:srgbClr val="FFFFFF"/>
                </a:solidFill>
                <a:latin typeface="Georgia" panose="02040502050405020303" pitchFamily="18" charset="0"/>
                <a:ea typeface="Arial Unicode MS" panose="020B0604020202020204" pitchFamily="34" charset="-128"/>
                <a:cs typeface="Arial Unicode MS" panose="020B0604020202020204" pitchFamily="34" charset="-128"/>
                <a:sym typeface="Droid Serif"/>
              </a:rPr>
              <a:t>around themes to optimize student learning</a:t>
            </a:r>
          </a:p>
        </p:txBody>
      </p:sp>
      <p:sp>
        <p:nvSpPr>
          <p:cNvPr id="79" name="Shape 79"/>
          <p:cNvSpPr txBox="1"/>
          <p:nvPr/>
        </p:nvSpPr>
        <p:spPr>
          <a:xfrm>
            <a:off x="815925" y="4059025"/>
            <a:ext cx="7674000" cy="898499"/>
          </a:xfrm>
          <a:prstGeom prst="rect">
            <a:avLst/>
          </a:prstGeom>
        </p:spPr>
        <p:txBody>
          <a:bodyPr lIns="91425" tIns="91425" rIns="91425" bIns="91425" anchor="t" anchorCtr="0">
            <a:noAutofit/>
          </a:bodyPr>
          <a:lstStyle/>
          <a:p>
            <a:pPr lvl="0" algn="r" rtl="0">
              <a:spcBef>
                <a:spcPts val="0"/>
              </a:spcBef>
              <a:buNone/>
            </a:pPr>
            <a:r>
              <a:rPr lang="en" sz="1800" dirty="0">
                <a:solidFill>
                  <a:srgbClr val="999999"/>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Elizabeth Price and Rebecca Richardson</a:t>
            </a:r>
            <a:br>
              <a:rPr lang="en" sz="1800" dirty="0">
                <a:solidFill>
                  <a:srgbClr val="999999"/>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br>
            <a:r>
              <a:rPr lang="en" sz="1800" dirty="0">
                <a:solidFill>
                  <a:srgbClr val="999999"/>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Murray State University</a:t>
            </a:r>
          </a:p>
          <a:p>
            <a:pPr algn="l">
              <a:spcBef>
                <a:spcPts val="0"/>
              </a:spcBef>
              <a:buNone/>
            </a:pPr>
            <a:endParaRPr sz="1800" dirty="0">
              <a:solidFill>
                <a:srgbClr val="999999"/>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p:txBody>
      </p:sp>
      <p:pic>
        <p:nvPicPr>
          <p:cNvPr id="80" name="Shape 80"/>
          <p:cNvPicPr preferRelativeResize="0"/>
          <p:nvPr/>
        </p:nvPicPr>
        <p:blipFill>
          <a:blip r:embed="rId3"/>
          <a:stretch>
            <a:fillRect/>
          </a:stretch>
        </p:blipFill>
        <p:spPr>
          <a:xfrm>
            <a:off x="7811850" y="162725"/>
            <a:ext cx="1111800" cy="11118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Why wasn’t it successful?</a:t>
            </a:r>
          </a:p>
        </p:txBody>
      </p:sp>
      <p:pic>
        <p:nvPicPr>
          <p:cNvPr id="138" name="Shape 138"/>
          <p:cNvPicPr preferRelativeResize="0"/>
          <p:nvPr/>
        </p:nvPicPr>
        <p:blipFill>
          <a:blip r:embed="rId3"/>
          <a:stretch>
            <a:fillRect/>
          </a:stretch>
        </p:blipFill>
        <p:spPr>
          <a:xfrm>
            <a:off x="819375" y="1347375"/>
            <a:ext cx="7331399" cy="34971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stretch>
            <a:fillRect/>
          </a:stretch>
        </p:blipFill>
        <p:spPr>
          <a:xfrm>
            <a:off x="737500" y="246449"/>
            <a:ext cx="7640174" cy="4966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"In his old approach, [the student] used his standard topic for any research assignment: 'I think that’s why we always have the topic that we always keep in reserve. Like mine used to be tigers in high school. I probably did eight research papers on tigers in middle and high school.' "</a:t>
            </a:r>
          </a:p>
          <a:p>
            <a:pPr marL="0" lvl="0" indent="0" rtl="0">
              <a:spcBef>
                <a:spcPts val="0"/>
              </a:spcBef>
              <a:buNone/>
            </a:pPr>
            <a:endParaRPr sz="3000">
              <a:solidFill>
                <a:srgbClr val="999999"/>
              </a:solidFill>
              <a:latin typeface="Impact"/>
              <a:ea typeface="Impact"/>
              <a:cs typeface="Impact"/>
              <a:sym typeface="Impact"/>
            </a:endParaRPr>
          </a:p>
          <a:p>
            <a:pPr marL="0" lvl="0" indent="0" algn="r" rtl="0">
              <a:spcBef>
                <a:spcPts val="0"/>
              </a:spcBef>
              <a:buNone/>
            </a:pPr>
            <a:r>
              <a:rPr lang="en" sz="3000">
                <a:solidFill>
                  <a:srgbClr val="999999"/>
                </a:solidFill>
                <a:latin typeface="Impact"/>
                <a:ea typeface="Impact"/>
                <a:cs typeface="Impact"/>
                <a:sym typeface="Impact"/>
              </a:rPr>
              <a:t>(Holliday &amp; Rogers, 2013, p. 266)</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579350" y="1420675"/>
            <a:ext cx="8229600" cy="3630300"/>
          </a:xfrm>
          <a:prstGeom prst="rect">
            <a:avLst/>
          </a:prstGeom>
        </p:spPr>
        <p:txBody>
          <a:bodyPr lIns="91425" tIns="91425" rIns="91425" bIns="91425" anchor="t" anchorCtr="0">
            <a:noAutofit/>
          </a:bodyPr>
          <a:lstStyle/>
          <a:p>
            <a:pPr lvl="0" rtl="0">
              <a:lnSpc>
                <a:spcPct val="115000"/>
              </a:lnSpc>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marL="228600" lvl="0" indent="0" rtl="0">
              <a:lnSpc>
                <a:spcPct val="115000"/>
              </a:lnSpc>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lvl="0" rtl="0">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lvl="0" rtl="0">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lvl="0" rtl="0">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lvl="0" rtl="0">
              <a:spcBef>
                <a:spcPts val="0"/>
              </a:spcBef>
              <a:buNone/>
            </a:pPr>
            <a:endParaRPr sz="18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p:txBody>
      </p:sp>
      <p:sp>
        <p:nvSpPr>
          <p:cNvPr id="154" name="Shape 154"/>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Why wasn’t it successful?</a:t>
            </a:r>
          </a:p>
        </p:txBody>
      </p:sp>
      <p:sp>
        <p:nvSpPr>
          <p:cNvPr id="155" name="Shape 155"/>
          <p:cNvSpPr txBox="1"/>
          <p:nvPr/>
        </p:nvSpPr>
        <p:spPr>
          <a:xfrm rot="-312126">
            <a:off x="4529748" y="2152233"/>
            <a:ext cx="3851363" cy="739532"/>
          </a:xfrm>
          <a:prstGeom prst="rect">
            <a:avLst/>
          </a:prstGeom>
        </p:spPr>
        <p:txBody>
          <a:bodyPr lIns="91425" tIns="91425" rIns="91425" bIns="91425" anchor="t" anchorCtr="0">
            <a:noAutofit/>
          </a:bodyPr>
          <a:lstStyle/>
          <a:p>
            <a:pPr algn="ctr">
              <a:spcBef>
                <a:spcPts val="0"/>
              </a:spcBef>
              <a:buNone/>
            </a:pPr>
            <a:r>
              <a:rPr lang="en" sz="1800" dirty="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“Have more Americans over the past ten years started excepting [sic] soccer?”</a:t>
            </a:r>
          </a:p>
        </p:txBody>
      </p:sp>
      <p:sp>
        <p:nvSpPr>
          <p:cNvPr id="156" name="Shape 156"/>
          <p:cNvSpPr txBox="1"/>
          <p:nvPr/>
        </p:nvSpPr>
        <p:spPr>
          <a:xfrm rot="407589">
            <a:off x="573495" y="1683143"/>
            <a:ext cx="3880442" cy="1079789"/>
          </a:xfrm>
          <a:prstGeom prst="rect">
            <a:avLst/>
          </a:prstGeom>
        </p:spPr>
        <p:txBody>
          <a:bodyPr lIns="91425" tIns="91425" rIns="91425" bIns="91425" anchor="t" anchorCtr="0">
            <a:noAutofit/>
          </a:bodyPr>
          <a:lstStyle/>
          <a:p>
            <a:pPr>
              <a:spcBef>
                <a:spcPts val="0"/>
              </a:spcBef>
              <a:buNone/>
            </a:pPr>
            <a:r>
              <a:rPr lang="en" sz="1800"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“Where did curry originate and how has it influenced other cultures?”</a:t>
            </a:r>
          </a:p>
        </p:txBody>
      </p:sp>
      <p:sp>
        <p:nvSpPr>
          <p:cNvPr id="157" name="Shape 157"/>
          <p:cNvSpPr txBox="1"/>
          <p:nvPr/>
        </p:nvSpPr>
        <p:spPr>
          <a:xfrm rot="-611740">
            <a:off x="659502" y="3366792"/>
            <a:ext cx="2689672" cy="1144904"/>
          </a:xfrm>
          <a:prstGeom prst="rect">
            <a:avLst/>
          </a:prstGeom>
        </p:spPr>
        <p:txBody>
          <a:bodyPr lIns="91425" tIns="91425" rIns="91425" bIns="91425" anchor="ctr" anchorCtr="0">
            <a:noAutofit/>
          </a:bodyPr>
          <a:lstStyle/>
          <a:p>
            <a:pPr algn="ctr">
              <a:spcBef>
                <a:spcPts val="0"/>
              </a:spcBef>
              <a:buNone/>
            </a:pPr>
            <a:r>
              <a:rPr lang="en" sz="1800">
                <a:solidFill>
                  <a:srgbClr val="666666"/>
                </a:solidFill>
              </a:rPr>
              <a:t>“Should cheerleading be considered a sport?”</a:t>
            </a:r>
          </a:p>
        </p:txBody>
      </p:sp>
      <p:sp>
        <p:nvSpPr>
          <p:cNvPr id="158" name="Shape 158"/>
          <p:cNvSpPr txBox="1"/>
          <p:nvPr/>
        </p:nvSpPr>
        <p:spPr>
          <a:xfrm rot="300318">
            <a:off x="4907382" y="3836776"/>
            <a:ext cx="3768570" cy="771233"/>
          </a:xfrm>
          <a:prstGeom prst="rect">
            <a:avLst/>
          </a:prstGeom>
        </p:spPr>
        <p:txBody>
          <a:bodyPr lIns="91425" tIns="91425" rIns="91425" bIns="91425" anchor="t" anchorCtr="0">
            <a:noAutofit/>
          </a:bodyPr>
          <a:lstStyle/>
          <a:p>
            <a:pPr>
              <a:spcBef>
                <a:spcPts val="0"/>
              </a:spcBef>
              <a:buNone/>
            </a:pPr>
            <a:r>
              <a:rPr lang="en" sz="1800">
                <a:solidFill>
                  <a:srgbClr val="990000"/>
                </a:solidFill>
              </a:rPr>
              <a:t>“What inspired John Wayne to enter acting and how, in turn, did he inspire future generations?”</a:t>
            </a:r>
          </a:p>
        </p:txBody>
      </p:sp>
      <p:sp>
        <p:nvSpPr>
          <p:cNvPr id="159" name="Shape 159"/>
          <p:cNvSpPr/>
          <p:nvPr/>
        </p:nvSpPr>
        <p:spPr>
          <a:xfrm rot="-540000">
            <a:off x="8201374" y="2790599"/>
            <a:ext cx="607574" cy="1039774"/>
          </a:xfrm>
          <a:custGeom>
            <a:avLst/>
            <a:gdLst/>
            <a:ahLst/>
            <a:cxnLst/>
            <a:rect l="0" t="0" r="0" b="0"/>
            <a:pathLst>
              <a:path w="406" h="731" extrusionOk="0">
                <a:moveTo>
                  <a:pt x="187" y="0"/>
                </a:moveTo>
                <a:cubicBezTo>
                  <a:pt x="154" y="0"/>
                  <a:pt x="126" y="2"/>
                  <a:pt x="103" y="8"/>
                </a:cubicBezTo>
                <a:cubicBezTo>
                  <a:pt x="80" y="14"/>
                  <a:pt x="60" y="22"/>
                  <a:pt x="45" y="32"/>
                </a:cubicBezTo>
                <a:cubicBezTo>
                  <a:pt x="29" y="42"/>
                  <a:pt x="18" y="54"/>
                  <a:pt x="10" y="67"/>
                </a:cubicBezTo>
                <a:cubicBezTo>
                  <a:pt x="3" y="81"/>
                  <a:pt x="0" y="96"/>
                  <a:pt x="0" y="112"/>
                </a:cubicBezTo>
                <a:cubicBezTo>
                  <a:pt x="0" y="123"/>
                  <a:pt x="2" y="132"/>
                  <a:pt x="6" y="140"/>
                </a:cubicBezTo>
                <a:cubicBezTo>
                  <a:pt x="10" y="148"/>
                  <a:pt x="16" y="155"/>
                  <a:pt x="23" y="160"/>
                </a:cubicBezTo>
                <a:cubicBezTo>
                  <a:pt x="30" y="166"/>
                  <a:pt x="39" y="170"/>
                  <a:pt x="49" y="173"/>
                </a:cubicBezTo>
                <a:cubicBezTo>
                  <a:pt x="59" y="175"/>
                  <a:pt x="70" y="177"/>
                  <a:pt x="83" y="177"/>
                </a:cubicBezTo>
                <a:cubicBezTo>
                  <a:pt x="83" y="159"/>
                  <a:pt x="84" y="143"/>
                  <a:pt x="88" y="128"/>
                </a:cubicBezTo>
                <a:cubicBezTo>
                  <a:pt x="92" y="112"/>
                  <a:pt x="99" y="99"/>
                  <a:pt x="107" y="87"/>
                </a:cubicBezTo>
                <a:cubicBezTo>
                  <a:pt x="116" y="75"/>
                  <a:pt x="128" y="66"/>
                  <a:pt x="142" y="59"/>
                </a:cubicBezTo>
                <a:cubicBezTo>
                  <a:pt x="156" y="52"/>
                  <a:pt x="173" y="49"/>
                  <a:pt x="194" y="49"/>
                </a:cubicBezTo>
                <a:cubicBezTo>
                  <a:pt x="214" y="49"/>
                  <a:pt x="230" y="52"/>
                  <a:pt x="244" y="57"/>
                </a:cubicBezTo>
                <a:cubicBezTo>
                  <a:pt x="258" y="63"/>
                  <a:pt x="269" y="70"/>
                  <a:pt x="278" y="80"/>
                </a:cubicBezTo>
                <a:cubicBezTo>
                  <a:pt x="287" y="90"/>
                  <a:pt x="293" y="102"/>
                  <a:pt x="297" y="117"/>
                </a:cubicBezTo>
                <a:cubicBezTo>
                  <a:pt x="302" y="131"/>
                  <a:pt x="304" y="146"/>
                  <a:pt x="304" y="164"/>
                </a:cubicBezTo>
                <a:cubicBezTo>
                  <a:pt x="304" y="183"/>
                  <a:pt x="301" y="203"/>
                  <a:pt x="296" y="223"/>
                </a:cubicBezTo>
                <a:cubicBezTo>
                  <a:pt x="291" y="243"/>
                  <a:pt x="283" y="261"/>
                  <a:pt x="271" y="280"/>
                </a:cubicBezTo>
                <a:cubicBezTo>
                  <a:pt x="259" y="298"/>
                  <a:pt x="243" y="314"/>
                  <a:pt x="223" y="330"/>
                </a:cubicBezTo>
                <a:cubicBezTo>
                  <a:pt x="204" y="345"/>
                  <a:pt x="179" y="359"/>
                  <a:pt x="150" y="371"/>
                </a:cubicBezTo>
                <a:lnTo>
                  <a:pt x="150" y="522"/>
                </a:lnTo>
                <a:lnTo>
                  <a:pt x="211" y="522"/>
                </a:lnTo>
                <a:lnTo>
                  <a:pt x="211" y="410"/>
                </a:lnTo>
                <a:cubicBezTo>
                  <a:pt x="242" y="397"/>
                  <a:pt x="270" y="383"/>
                  <a:pt x="294" y="368"/>
                </a:cubicBezTo>
                <a:cubicBezTo>
                  <a:pt x="318" y="352"/>
                  <a:pt x="338" y="335"/>
                  <a:pt x="355" y="317"/>
                </a:cubicBezTo>
                <a:cubicBezTo>
                  <a:pt x="372" y="298"/>
                  <a:pt x="384" y="278"/>
                  <a:pt x="393" y="255"/>
                </a:cubicBezTo>
                <a:cubicBezTo>
                  <a:pt x="401" y="233"/>
                  <a:pt x="406" y="208"/>
                  <a:pt x="406" y="181"/>
                </a:cubicBezTo>
                <a:cubicBezTo>
                  <a:pt x="406" y="152"/>
                  <a:pt x="400" y="126"/>
                  <a:pt x="389" y="104"/>
                </a:cubicBezTo>
                <a:cubicBezTo>
                  <a:pt x="378" y="82"/>
                  <a:pt x="363" y="63"/>
                  <a:pt x="343" y="47"/>
                </a:cubicBezTo>
                <a:cubicBezTo>
                  <a:pt x="324" y="32"/>
                  <a:pt x="301" y="20"/>
                  <a:pt x="274" y="12"/>
                </a:cubicBezTo>
                <a:cubicBezTo>
                  <a:pt x="247" y="4"/>
                  <a:pt x="218" y="0"/>
                  <a:pt x="187" y="0"/>
                </a:cubicBezTo>
                <a:close/>
                <a:moveTo>
                  <a:pt x="180" y="595"/>
                </a:moveTo>
                <a:cubicBezTo>
                  <a:pt x="171" y="595"/>
                  <a:pt x="163" y="596"/>
                  <a:pt x="155" y="598"/>
                </a:cubicBezTo>
                <a:cubicBezTo>
                  <a:pt x="147" y="600"/>
                  <a:pt x="141" y="604"/>
                  <a:pt x="135" y="609"/>
                </a:cubicBezTo>
                <a:cubicBezTo>
                  <a:pt x="129" y="615"/>
                  <a:pt x="125" y="622"/>
                  <a:pt x="122" y="630"/>
                </a:cubicBezTo>
                <a:cubicBezTo>
                  <a:pt x="118" y="639"/>
                  <a:pt x="117" y="650"/>
                  <a:pt x="117" y="663"/>
                </a:cubicBezTo>
                <a:cubicBezTo>
                  <a:pt x="117" y="675"/>
                  <a:pt x="118" y="686"/>
                  <a:pt x="122" y="695"/>
                </a:cubicBezTo>
                <a:cubicBezTo>
                  <a:pt x="125" y="704"/>
                  <a:pt x="129" y="711"/>
                  <a:pt x="135" y="716"/>
                </a:cubicBezTo>
                <a:cubicBezTo>
                  <a:pt x="141" y="721"/>
                  <a:pt x="147" y="725"/>
                  <a:pt x="155" y="727"/>
                </a:cubicBezTo>
                <a:cubicBezTo>
                  <a:pt x="163" y="729"/>
                  <a:pt x="171" y="730"/>
                  <a:pt x="180" y="730"/>
                </a:cubicBezTo>
                <a:cubicBezTo>
                  <a:pt x="188" y="730"/>
                  <a:pt x="196" y="729"/>
                  <a:pt x="204" y="727"/>
                </a:cubicBezTo>
                <a:cubicBezTo>
                  <a:pt x="211" y="725"/>
                  <a:pt x="218" y="721"/>
                  <a:pt x="224" y="716"/>
                </a:cubicBezTo>
                <a:cubicBezTo>
                  <a:pt x="230" y="711"/>
                  <a:pt x="234" y="704"/>
                  <a:pt x="237" y="695"/>
                </a:cubicBezTo>
                <a:cubicBezTo>
                  <a:pt x="241" y="686"/>
                  <a:pt x="243" y="675"/>
                  <a:pt x="243" y="663"/>
                </a:cubicBezTo>
                <a:cubicBezTo>
                  <a:pt x="243" y="650"/>
                  <a:pt x="241" y="639"/>
                  <a:pt x="237" y="630"/>
                </a:cubicBezTo>
                <a:cubicBezTo>
                  <a:pt x="234" y="622"/>
                  <a:pt x="230" y="615"/>
                  <a:pt x="224" y="609"/>
                </a:cubicBezTo>
                <a:cubicBezTo>
                  <a:pt x="218" y="604"/>
                  <a:pt x="211" y="600"/>
                  <a:pt x="204" y="598"/>
                </a:cubicBezTo>
                <a:cubicBezTo>
                  <a:pt x="196" y="596"/>
                  <a:pt x="188" y="595"/>
                  <a:pt x="180" y="595"/>
                </a:cubicBezTo>
                <a:close/>
              </a:path>
            </a:pathLst>
          </a:custGeom>
          <a:solidFill>
            <a:srgbClr val="990000"/>
          </a:solidFill>
          <a:ln w="19050" cap="flat">
            <a:solidFill>
              <a:schemeClr val="dk2"/>
            </a:solidFill>
            <a:prstDash val="solid"/>
            <a:round/>
            <a:headEnd type="none" w="med" len="med"/>
            <a:tailEnd type="none" w="med" len="med"/>
          </a:ln>
        </p:spPr>
      </p:sp>
      <p:sp>
        <p:nvSpPr>
          <p:cNvPr id="160" name="Shape 160"/>
          <p:cNvSpPr/>
          <p:nvPr/>
        </p:nvSpPr>
        <p:spPr>
          <a:xfrm rot="-594001">
            <a:off x="4566625" y="1189124"/>
            <a:ext cx="563774" cy="901649"/>
          </a:xfrm>
          <a:custGeom>
            <a:avLst/>
            <a:gdLst/>
            <a:ahLst/>
            <a:cxnLst/>
            <a:rect l="0" t="0" r="0" b="0"/>
            <a:pathLst>
              <a:path w="406" h="731" extrusionOk="0">
                <a:moveTo>
                  <a:pt x="187" y="0"/>
                </a:moveTo>
                <a:cubicBezTo>
                  <a:pt x="154" y="0"/>
                  <a:pt x="126" y="2"/>
                  <a:pt x="103" y="8"/>
                </a:cubicBezTo>
                <a:cubicBezTo>
                  <a:pt x="80" y="14"/>
                  <a:pt x="60" y="22"/>
                  <a:pt x="45" y="32"/>
                </a:cubicBezTo>
                <a:cubicBezTo>
                  <a:pt x="29" y="42"/>
                  <a:pt x="18" y="54"/>
                  <a:pt x="10" y="67"/>
                </a:cubicBezTo>
                <a:cubicBezTo>
                  <a:pt x="3" y="81"/>
                  <a:pt x="0" y="96"/>
                  <a:pt x="0" y="112"/>
                </a:cubicBezTo>
                <a:cubicBezTo>
                  <a:pt x="0" y="123"/>
                  <a:pt x="2" y="132"/>
                  <a:pt x="6" y="140"/>
                </a:cubicBezTo>
                <a:cubicBezTo>
                  <a:pt x="10" y="148"/>
                  <a:pt x="16" y="155"/>
                  <a:pt x="23" y="160"/>
                </a:cubicBezTo>
                <a:cubicBezTo>
                  <a:pt x="30" y="166"/>
                  <a:pt x="39" y="170"/>
                  <a:pt x="49" y="173"/>
                </a:cubicBezTo>
                <a:cubicBezTo>
                  <a:pt x="59" y="175"/>
                  <a:pt x="70" y="177"/>
                  <a:pt x="83" y="177"/>
                </a:cubicBezTo>
                <a:cubicBezTo>
                  <a:pt x="83" y="159"/>
                  <a:pt x="84" y="143"/>
                  <a:pt x="88" y="128"/>
                </a:cubicBezTo>
                <a:cubicBezTo>
                  <a:pt x="92" y="112"/>
                  <a:pt x="99" y="99"/>
                  <a:pt x="107" y="87"/>
                </a:cubicBezTo>
                <a:cubicBezTo>
                  <a:pt x="116" y="75"/>
                  <a:pt x="128" y="66"/>
                  <a:pt x="142" y="59"/>
                </a:cubicBezTo>
                <a:cubicBezTo>
                  <a:pt x="156" y="52"/>
                  <a:pt x="173" y="49"/>
                  <a:pt x="194" y="49"/>
                </a:cubicBezTo>
                <a:cubicBezTo>
                  <a:pt x="214" y="49"/>
                  <a:pt x="230" y="52"/>
                  <a:pt x="244" y="57"/>
                </a:cubicBezTo>
                <a:cubicBezTo>
                  <a:pt x="258" y="63"/>
                  <a:pt x="269" y="70"/>
                  <a:pt x="278" y="80"/>
                </a:cubicBezTo>
                <a:cubicBezTo>
                  <a:pt x="287" y="90"/>
                  <a:pt x="293" y="102"/>
                  <a:pt x="297" y="117"/>
                </a:cubicBezTo>
                <a:cubicBezTo>
                  <a:pt x="302" y="131"/>
                  <a:pt x="304" y="146"/>
                  <a:pt x="304" y="164"/>
                </a:cubicBezTo>
                <a:cubicBezTo>
                  <a:pt x="304" y="183"/>
                  <a:pt x="301" y="203"/>
                  <a:pt x="296" y="223"/>
                </a:cubicBezTo>
                <a:cubicBezTo>
                  <a:pt x="291" y="243"/>
                  <a:pt x="283" y="261"/>
                  <a:pt x="271" y="280"/>
                </a:cubicBezTo>
                <a:cubicBezTo>
                  <a:pt x="259" y="298"/>
                  <a:pt x="243" y="314"/>
                  <a:pt x="223" y="330"/>
                </a:cubicBezTo>
                <a:cubicBezTo>
                  <a:pt x="204" y="345"/>
                  <a:pt x="179" y="359"/>
                  <a:pt x="150" y="371"/>
                </a:cubicBezTo>
                <a:lnTo>
                  <a:pt x="150" y="522"/>
                </a:lnTo>
                <a:lnTo>
                  <a:pt x="211" y="522"/>
                </a:lnTo>
                <a:lnTo>
                  <a:pt x="211" y="410"/>
                </a:lnTo>
                <a:cubicBezTo>
                  <a:pt x="242" y="397"/>
                  <a:pt x="270" y="383"/>
                  <a:pt x="294" y="368"/>
                </a:cubicBezTo>
                <a:cubicBezTo>
                  <a:pt x="318" y="352"/>
                  <a:pt x="338" y="335"/>
                  <a:pt x="355" y="317"/>
                </a:cubicBezTo>
                <a:cubicBezTo>
                  <a:pt x="372" y="298"/>
                  <a:pt x="384" y="278"/>
                  <a:pt x="393" y="255"/>
                </a:cubicBezTo>
                <a:cubicBezTo>
                  <a:pt x="401" y="233"/>
                  <a:pt x="406" y="208"/>
                  <a:pt x="406" y="181"/>
                </a:cubicBezTo>
                <a:cubicBezTo>
                  <a:pt x="406" y="152"/>
                  <a:pt x="400" y="126"/>
                  <a:pt x="389" y="104"/>
                </a:cubicBezTo>
                <a:cubicBezTo>
                  <a:pt x="378" y="82"/>
                  <a:pt x="363" y="63"/>
                  <a:pt x="343" y="47"/>
                </a:cubicBezTo>
                <a:cubicBezTo>
                  <a:pt x="324" y="32"/>
                  <a:pt x="301" y="20"/>
                  <a:pt x="274" y="12"/>
                </a:cubicBezTo>
                <a:cubicBezTo>
                  <a:pt x="247" y="4"/>
                  <a:pt x="218" y="0"/>
                  <a:pt x="187" y="0"/>
                </a:cubicBezTo>
                <a:close/>
                <a:moveTo>
                  <a:pt x="180" y="595"/>
                </a:moveTo>
                <a:cubicBezTo>
                  <a:pt x="171" y="595"/>
                  <a:pt x="163" y="596"/>
                  <a:pt x="155" y="598"/>
                </a:cubicBezTo>
                <a:cubicBezTo>
                  <a:pt x="147" y="600"/>
                  <a:pt x="141" y="604"/>
                  <a:pt x="135" y="609"/>
                </a:cubicBezTo>
                <a:cubicBezTo>
                  <a:pt x="129" y="615"/>
                  <a:pt x="125" y="622"/>
                  <a:pt x="122" y="630"/>
                </a:cubicBezTo>
                <a:cubicBezTo>
                  <a:pt x="118" y="639"/>
                  <a:pt x="117" y="650"/>
                  <a:pt x="117" y="663"/>
                </a:cubicBezTo>
                <a:cubicBezTo>
                  <a:pt x="117" y="675"/>
                  <a:pt x="118" y="686"/>
                  <a:pt x="122" y="695"/>
                </a:cubicBezTo>
                <a:cubicBezTo>
                  <a:pt x="125" y="704"/>
                  <a:pt x="129" y="711"/>
                  <a:pt x="135" y="716"/>
                </a:cubicBezTo>
                <a:cubicBezTo>
                  <a:pt x="141" y="721"/>
                  <a:pt x="147" y="725"/>
                  <a:pt x="155" y="727"/>
                </a:cubicBezTo>
                <a:cubicBezTo>
                  <a:pt x="163" y="729"/>
                  <a:pt x="171" y="730"/>
                  <a:pt x="180" y="730"/>
                </a:cubicBezTo>
                <a:cubicBezTo>
                  <a:pt x="188" y="730"/>
                  <a:pt x="196" y="729"/>
                  <a:pt x="204" y="727"/>
                </a:cubicBezTo>
                <a:cubicBezTo>
                  <a:pt x="211" y="725"/>
                  <a:pt x="218" y="721"/>
                  <a:pt x="224" y="716"/>
                </a:cubicBezTo>
                <a:cubicBezTo>
                  <a:pt x="230" y="711"/>
                  <a:pt x="234" y="704"/>
                  <a:pt x="237" y="695"/>
                </a:cubicBezTo>
                <a:cubicBezTo>
                  <a:pt x="241" y="686"/>
                  <a:pt x="243" y="675"/>
                  <a:pt x="243" y="663"/>
                </a:cubicBezTo>
                <a:cubicBezTo>
                  <a:pt x="243" y="650"/>
                  <a:pt x="241" y="639"/>
                  <a:pt x="237" y="630"/>
                </a:cubicBezTo>
                <a:cubicBezTo>
                  <a:pt x="234" y="622"/>
                  <a:pt x="230" y="615"/>
                  <a:pt x="224" y="609"/>
                </a:cubicBezTo>
                <a:cubicBezTo>
                  <a:pt x="218" y="604"/>
                  <a:pt x="211" y="600"/>
                  <a:pt x="204" y="598"/>
                </a:cubicBezTo>
                <a:cubicBezTo>
                  <a:pt x="196" y="596"/>
                  <a:pt x="188" y="595"/>
                  <a:pt x="180" y="595"/>
                </a:cubicBezTo>
                <a:close/>
              </a:path>
            </a:pathLst>
          </a:custGeom>
          <a:solidFill>
            <a:srgbClr val="990000"/>
          </a:solidFill>
          <a:ln w="19050" cap="flat">
            <a:solidFill>
              <a:schemeClr val="dk2"/>
            </a:solidFill>
            <a:prstDash val="solid"/>
            <a:round/>
            <a:headEnd type="none" w="med" len="med"/>
            <a:tailEnd type="none" w="med" len="med"/>
          </a:ln>
        </p:spPr>
      </p:sp>
      <p:sp>
        <p:nvSpPr>
          <p:cNvPr id="161" name="Shape 161"/>
          <p:cNvSpPr/>
          <p:nvPr/>
        </p:nvSpPr>
        <p:spPr>
          <a:xfrm rot="780000">
            <a:off x="929227" y="2684849"/>
            <a:ext cx="562774" cy="937200"/>
          </a:xfrm>
          <a:custGeom>
            <a:avLst/>
            <a:gdLst/>
            <a:ahLst/>
            <a:cxnLst/>
            <a:rect l="0" t="0" r="0" b="0"/>
            <a:pathLst>
              <a:path w="406" h="731" extrusionOk="0">
                <a:moveTo>
                  <a:pt x="187" y="0"/>
                </a:moveTo>
                <a:cubicBezTo>
                  <a:pt x="154" y="0"/>
                  <a:pt x="126" y="2"/>
                  <a:pt x="103" y="8"/>
                </a:cubicBezTo>
                <a:cubicBezTo>
                  <a:pt x="80" y="14"/>
                  <a:pt x="60" y="22"/>
                  <a:pt x="45" y="32"/>
                </a:cubicBezTo>
                <a:cubicBezTo>
                  <a:pt x="29" y="42"/>
                  <a:pt x="18" y="54"/>
                  <a:pt x="10" y="67"/>
                </a:cubicBezTo>
                <a:cubicBezTo>
                  <a:pt x="3" y="81"/>
                  <a:pt x="0" y="96"/>
                  <a:pt x="0" y="112"/>
                </a:cubicBezTo>
                <a:cubicBezTo>
                  <a:pt x="0" y="123"/>
                  <a:pt x="2" y="132"/>
                  <a:pt x="6" y="140"/>
                </a:cubicBezTo>
                <a:cubicBezTo>
                  <a:pt x="10" y="148"/>
                  <a:pt x="16" y="155"/>
                  <a:pt x="23" y="160"/>
                </a:cubicBezTo>
                <a:cubicBezTo>
                  <a:pt x="30" y="166"/>
                  <a:pt x="39" y="170"/>
                  <a:pt x="49" y="173"/>
                </a:cubicBezTo>
                <a:cubicBezTo>
                  <a:pt x="59" y="175"/>
                  <a:pt x="70" y="177"/>
                  <a:pt x="83" y="177"/>
                </a:cubicBezTo>
                <a:cubicBezTo>
                  <a:pt x="83" y="159"/>
                  <a:pt x="84" y="143"/>
                  <a:pt x="88" y="128"/>
                </a:cubicBezTo>
                <a:cubicBezTo>
                  <a:pt x="92" y="112"/>
                  <a:pt x="99" y="99"/>
                  <a:pt x="107" y="87"/>
                </a:cubicBezTo>
                <a:cubicBezTo>
                  <a:pt x="116" y="75"/>
                  <a:pt x="128" y="66"/>
                  <a:pt x="142" y="59"/>
                </a:cubicBezTo>
                <a:cubicBezTo>
                  <a:pt x="156" y="52"/>
                  <a:pt x="173" y="49"/>
                  <a:pt x="194" y="49"/>
                </a:cubicBezTo>
                <a:cubicBezTo>
                  <a:pt x="214" y="49"/>
                  <a:pt x="230" y="52"/>
                  <a:pt x="244" y="57"/>
                </a:cubicBezTo>
                <a:cubicBezTo>
                  <a:pt x="258" y="63"/>
                  <a:pt x="269" y="70"/>
                  <a:pt x="278" y="80"/>
                </a:cubicBezTo>
                <a:cubicBezTo>
                  <a:pt x="287" y="90"/>
                  <a:pt x="293" y="102"/>
                  <a:pt x="297" y="117"/>
                </a:cubicBezTo>
                <a:cubicBezTo>
                  <a:pt x="302" y="131"/>
                  <a:pt x="304" y="146"/>
                  <a:pt x="304" y="164"/>
                </a:cubicBezTo>
                <a:cubicBezTo>
                  <a:pt x="304" y="183"/>
                  <a:pt x="301" y="203"/>
                  <a:pt x="296" y="223"/>
                </a:cubicBezTo>
                <a:cubicBezTo>
                  <a:pt x="291" y="243"/>
                  <a:pt x="283" y="261"/>
                  <a:pt x="271" y="280"/>
                </a:cubicBezTo>
                <a:cubicBezTo>
                  <a:pt x="259" y="298"/>
                  <a:pt x="243" y="314"/>
                  <a:pt x="223" y="330"/>
                </a:cubicBezTo>
                <a:cubicBezTo>
                  <a:pt x="204" y="345"/>
                  <a:pt x="179" y="359"/>
                  <a:pt x="150" y="371"/>
                </a:cubicBezTo>
                <a:lnTo>
                  <a:pt x="150" y="522"/>
                </a:lnTo>
                <a:lnTo>
                  <a:pt x="211" y="522"/>
                </a:lnTo>
                <a:lnTo>
                  <a:pt x="211" y="410"/>
                </a:lnTo>
                <a:cubicBezTo>
                  <a:pt x="242" y="397"/>
                  <a:pt x="270" y="383"/>
                  <a:pt x="294" y="368"/>
                </a:cubicBezTo>
                <a:cubicBezTo>
                  <a:pt x="318" y="352"/>
                  <a:pt x="338" y="335"/>
                  <a:pt x="355" y="317"/>
                </a:cubicBezTo>
                <a:cubicBezTo>
                  <a:pt x="372" y="298"/>
                  <a:pt x="384" y="278"/>
                  <a:pt x="393" y="255"/>
                </a:cubicBezTo>
                <a:cubicBezTo>
                  <a:pt x="401" y="233"/>
                  <a:pt x="406" y="208"/>
                  <a:pt x="406" y="181"/>
                </a:cubicBezTo>
                <a:cubicBezTo>
                  <a:pt x="406" y="152"/>
                  <a:pt x="400" y="126"/>
                  <a:pt x="389" y="104"/>
                </a:cubicBezTo>
                <a:cubicBezTo>
                  <a:pt x="378" y="82"/>
                  <a:pt x="363" y="63"/>
                  <a:pt x="343" y="47"/>
                </a:cubicBezTo>
                <a:cubicBezTo>
                  <a:pt x="324" y="32"/>
                  <a:pt x="301" y="20"/>
                  <a:pt x="274" y="12"/>
                </a:cubicBezTo>
                <a:cubicBezTo>
                  <a:pt x="247" y="4"/>
                  <a:pt x="218" y="0"/>
                  <a:pt x="187" y="0"/>
                </a:cubicBezTo>
                <a:close/>
                <a:moveTo>
                  <a:pt x="180" y="595"/>
                </a:moveTo>
                <a:cubicBezTo>
                  <a:pt x="171" y="595"/>
                  <a:pt x="163" y="596"/>
                  <a:pt x="155" y="598"/>
                </a:cubicBezTo>
                <a:cubicBezTo>
                  <a:pt x="147" y="600"/>
                  <a:pt x="141" y="604"/>
                  <a:pt x="135" y="609"/>
                </a:cubicBezTo>
                <a:cubicBezTo>
                  <a:pt x="129" y="615"/>
                  <a:pt x="125" y="622"/>
                  <a:pt x="122" y="630"/>
                </a:cubicBezTo>
                <a:cubicBezTo>
                  <a:pt x="118" y="639"/>
                  <a:pt x="117" y="650"/>
                  <a:pt x="117" y="663"/>
                </a:cubicBezTo>
                <a:cubicBezTo>
                  <a:pt x="117" y="675"/>
                  <a:pt x="118" y="686"/>
                  <a:pt x="122" y="695"/>
                </a:cubicBezTo>
                <a:cubicBezTo>
                  <a:pt x="125" y="704"/>
                  <a:pt x="129" y="711"/>
                  <a:pt x="135" y="716"/>
                </a:cubicBezTo>
                <a:cubicBezTo>
                  <a:pt x="141" y="721"/>
                  <a:pt x="147" y="725"/>
                  <a:pt x="155" y="727"/>
                </a:cubicBezTo>
                <a:cubicBezTo>
                  <a:pt x="163" y="729"/>
                  <a:pt x="171" y="730"/>
                  <a:pt x="180" y="730"/>
                </a:cubicBezTo>
                <a:cubicBezTo>
                  <a:pt x="188" y="730"/>
                  <a:pt x="196" y="729"/>
                  <a:pt x="204" y="727"/>
                </a:cubicBezTo>
                <a:cubicBezTo>
                  <a:pt x="211" y="725"/>
                  <a:pt x="218" y="721"/>
                  <a:pt x="224" y="716"/>
                </a:cubicBezTo>
                <a:cubicBezTo>
                  <a:pt x="230" y="711"/>
                  <a:pt x="234" y="704"/>
                  <a:pt x="237" y="695"/>
                </a:cubicBezTo>
                <a:cubicBezTo>
                  <a:pt x="241" y="686"/>
                  <a:pt x="243" y="675"/>
                  <a:pt x="243" y="663"/>
                </a:cubicBezTo>
                <a:cubicBezTo>
                  <a:pt x="243" y="650"/>
                  <a:pt x="241" y="639"/>
                  <a:pt x="237" y="630"/>
                </a:cubicBezTo>
                <a:cubicBezTo>
                  <a:pt x="234" y="622"/>
                  <a:pt x="230" y="615"/>
                  <a:pt x="224" y="609"/>
                </a:cubicBezTo>
                <a:cubicBezTo>
                  <a:pt x="218" y="604"/>
                  <a:pt x="211" y="600"/>
                  <a:pt x="204" y="598"/>
                </a:cubicBezTo>
                <a:cubicBezTo>
                  <a:pt x="196" y="596"/>
                  <a:pt x="188" y="595"/>
                  <a:pt x="180" y="595"/>
                </a:cubicBezTo>
                <a:close/>
              </a:path>
            </a:pathLst>
          </a:custGeom>
          <a:solidFill>
            <a:srgbClr val="990000"/>
          </a:solidFill>
          <a:ln w="19050" cap="flat">
            <a:solidFill>
              <a:schemeClr val="dk2"/>
            </a:solidFill>
            <a:prstDash val="solid"/>
            <a:round/>
            <a:headEnd type="none" w="med" len="med"/>
            <a:tailEnd type="none" w="med" len="med"/>
          </a:ln>
        </p:spPr>
      </p:sp>
      <p:sp>
        <p:nvSpPr>
          <p:cNvPr id="162" name="Shape 162"/>
          <p:cNvSpPr/>
          <p:nvPr/>
        </p:nvSpPr>
        <p:spPr>
          <a:xfrm rot="558001">
            <a:off x="3952499" y="3673850"/>
            <a:ext cx="540825" cy="1039773"/>
          </a:xfrm>
          <a:custGeom>
            <a:avLst/>
            <a:gdLst/>
            <a:ahLst/>
            <a:cxnLst/>
            <a:rect l="0" t="0" r="0" b="0"/>
            <a:pathLst>
              <a:path w="406" h="731" extrusionOk="0">
                <a:moveTo>
                  <a:pt x="187" y="0"/>
                </a:moveTo>
                <a:cubicBezTo>
                  <a:pt x="154" y="0"/>
                  <a:pt x="126" y="2"/>
                  <a:pt x="103" y="8"/>
                </a:cubicBezTo>
                <a:cubicBezTo>
                  <a:pt x="80" y="14"/>
                  <a:pt x="60" y="22"/>
                  <a:pt x="45" y="32"/>
                </a:cubicBezTo>
                <a:cubicBezTo>
                  <a:pt x="29" y="42"/>
                  <a:pt x="18" y="54"/>
                  <a:pt x="10" y="67"/>
                </a:cubicBezTo>
                <a:cubicBezTo>
                  <a:pt x="3" y="81"/>
                  <a:pt x="0" y="96"/>
                  <a:pt x="0" y="112"/>
                </a:cubicBezTo>
                <a:cubicBezTo>
                  <a:pt x="0" y="123"/>
                  <a:pt x="2" y="132"/>
                  <a:pt x="6" y="140"/>
                </a:cubicBezTo>
                <a:cubicBezTo>
                  <a:pt x="10" y="148"/>
                  <a:pt x="16" y="155"/>
                  <a:pt x="23" y="160"/>
                </a:cubicBezTo>
                <a:cubicBezTo>
                  <a:pt x="30" y="166"/>
                  <a:pt x="39" y="170"/>
                  <a:pt x="49" y="173"/>
                </a:cubicBezTo>
                <a:cubicBezTo>
                  <a:pt x="59" y="175"/>
                  <a:pt x="70" y="177"/>
                  <a:pt x="83" y="177"/>
                </a:cubicBezTo>
                <a:cubicBezTo>
                  <a:pt x="83" y="159"/>
                  <a:pt x="84" y="143"/>
                  <a:pt x="88" y="128"/>
                </a:cubicBezTo>
                <a:cubicBezTo>
                  <a:pt x="92" y="112"/>
                  <a:pt x="99" y="99"/>
                  <a:pt x="107" y="87"/>
                </a:cubicBezTo>
                <a:cubicBezTo>
                  <a:pt x="116" y="75"/>
                  <a:pt x="128" y="66"/>
                  <a:pt x="142" y="59"/>
                </a:cubicBezTo>
                <a:cubicBezTo>
                  <a:pt x="156" y="52"/>
                  <a:pt x="173" y="49"/>
                  <a:pt x="194" y="49"/>
                </a:cubicBezTo>
                <a:cubicBezTo>
                  <a:pt x="214" y="49"/>
                  <a:pt x="230" y="52"/>
                  <a:pt x="244" y="57"/>
                </a:cubicBezTo>
                <a:cubicBezTo>
                  <a:pt x="258" y="63"/>
                  <a:pt x="269" y="70"/>
                  <a:pt x="278" y="80"/>
                </a:cubicBezTo>
                <a:cubicBezTo>
                  <a:pt x="287" y="90"/>
                  <a:pt x="293" y="102"/>
                  <a:pt x="297" y="117"/>
                </a:cubicBezTo>
                <a:cubicBezTo>
                  <a:pt x="302" y="131"/>
                  <a:pt x="304" y="146"/>
                  <a:pt x="304" y="164"/>
                </a:cubicBezTo>
                <a:cubicBezTo>
                  <a:pt x="304" y="183"/>
                  <a:pt x="301" y="203"/>
                  <a:pt x="296" y="223"/>
                </a:cubicBezTo>
                <a:cubicBezTo>
                  <a:pt x="291" y="243"/>
                  <a:pt x="283" y="261"/>
                  <a:pt x="271" y="280"/>
                </a:cubicBezTo>
                <a:cubicBezTo>
                  <a:pt x="259" y="298"/>
                  <a:pt x="243" y="314"/>
                  <a:pt x="223" y="330"/>
                </a:cubicBezTo>
                <a:cubicBezTo>
                  <a:pt x="204" y="345"/>
                  <a:pt x="179" y="359"/>
                  <a:pt x="150" y="371"/>
                </a:cubicBezTo>
                <a:lnTo>
                  <a:pt x="150" y="522"/>
                </a:lnTo>
                <a:lnTo>
                  <a:pt x="211" y="522"/>
                </a:lnTo>
                <a:lnTo>
                  <a:pt x="211" y="410"/>
                </a:lnTo>
                <a:cubicBezTo>
                  <a:pt x="242" y="397"/>
                  <a:pt x="270" y="383"/>
                  <a:pt x="294" y="368"/>
                </a:cubicBezTo>
                <a:cubicBezTo>
                  <a:pt x="318" y="352"/>
                  <a:pt x="338" y="335"/>
                  <a:pt x="355" y="317"/>
                </a:cubicBezTo>
                <a:cubicBezTo>
                  <a:pt x="372" y="298"/>
                  <a:pt x="384" y="278"/>
                  <a:pt x="393" y="255"/>
                </a:cubicBezTo>
                <a:cubicBezTo>
                  <a:pt x="401" y="233"/>
                  <a:pt x="406" y="208"/>
                  <a:pt x="406" y="181"/>
                </a:cubicBezTo>
                <a:cubicBezTo>
                  <a:pt x="406" y="152"/>
                  <a:pt x="400" y="126"/>
                  <a:pt x="389" y="104"/>
                </a:cubicBezTo>
                <a:cubicBezTo>
                  <a:pt x="378" y="82"/>
                  <a:pt x="363" y="63"/>
                  <a:pt x="343" y="47"/>
                </a:cubicBezTo>
                <a:cubicBezTo>
                  <a:pt x="324" y="32"/>
                  <a:pt x="301" y="20"/>
                  <a:pt x="274" y="12"/>
                </a:cubicBezTo>
                <a:cubicBezTo>
                  <a:pt x="247" y="4"/>
                  <a:pt x="218" y="0"/>
                  <a:pt x="187" y="0"/>
                </a:cubicBezTo>
                <a:close/>
                <a:moveTo>
                  <a:pt x="180" y="595"/>
                </a:moveTo>
                <a:cubicBezTo>
                  <a:pt x="171" y="595"/>
                  <a:pt x="163" y="596"/>
                  <a:pt x="155" y="598"/>
                </a:cubicBezTo>
                <a:cubicBezTo>
                  <a:pt x="147" y="600"/>
                  <a:pt x="141" y="604"/>
                  <a:pt x="135" y="609"/>
                </a:cubicBezTo>
                <a:cubicBezTo>
                  <a:pt x="129" y="615"/>
                  <a:pt x="125" y="622"/>
                  <a:pt x="122" y="630"/>
                </a:cubicBezTo>
                <a:cubicBezTo>
                  <a:pt x="118" y="639"/>
                  <a:pt x="117" y="650"/>
                  <a:pt x="117" y="663"/>
                </a:cubicBezTo>
                <a:cubicBezTo>
                  <a:pt x="117" y="675"/>
                  <a:pt x="118" y="686"/>
                  <a:pt x="122" y="695"/>
                </a:cubicBezTo>
                <a:cubicBezTo>
                  <a:pt x="125" y="704"/>
                  <a:pt x="129" y="711"/>
                  <a:pt x="135" y="716"/>
                </a:cubicBezTo>
                <a:cubicBezTo>
                  <a:pt x="141" y="721"/>
                  <a:pt x="147" y="725"/>
                  <a:pt x="155" y="727"/>
                </a:cubicBezTo>
                <a:cubicBezTo>
                  <a:pt x="163" y="729"/>
                  <a:pt x="171" y="730"/>
                  <a:pt x="180" y="730"/>
                </a:cubicBezTo>
                <a:cubicBezTo>
                  <a:pt x="188" y="730"/>
                  <a:pt x="196" y="729"/>
                  <a:pt x="204" y="727"/>
                </a:cubicBezTo>
                <a:cubicBezTo>
                  <a:pt x="211" y="725"/>
                  <a:pt x="218" y="721"/>
                  <a:pt x="224" y="716"/>
                </a:cubicBezTo>
                <a:cubicBezTo>
                  <a:pt x="230" y="711"/>
                  <a:pt x="234" y="704"/>
                  <a:pt x="237" y="695"/>
                </a:cubicBezTo>
                <a:cubicBezTo>
                  <a:pt x="241" y="686"/>
                  <a:pt x="243" y="675"/>
                  <a:pt x="243" y="663"/>
                </a:cubicBezTo>
                <a:cubicBezTo>
                  <a:pt x="243" y="650"/>
                  <a:pt x="241" y="639"/>
                  <a:pt x="237" y="630"/>
                </a:cubicBezTo>
                <a:cubicBezTo>
                  <a:pt x="234" y="622"/>
                  <a:pt x="230" y="615"/>
                  <a:pt x="224" y="609"/>
                </a:cubicBezTo>
                <a:cubicBezTo>
                  <a:pt x="218" y="604"/>
                  <a:pt x="211" y="600"/>
                  <a:pt x="204" y="598"/>
                </a:cubicBezTo>
                <a:cubicBezTo>
                  <a:pt x="196" y="596"/>
                  <a:pt x="188" y="595"/>
                  <a:pt x="180" y="595"/>
                </a:cubicBezTo>
                <a:close/>
              </a:path>
            </a:pathLst>
          </a:custGeom>
          <a:solidFill>
            <a:srgbClr val="990000"/>
          </a:solidFill>
          <a:ln w="19050" cap="flat">
            <a:solidFill>
              <a:schemeClr val="dk2"/>
            </a:solidFill>
            <a:prstDash val="solid"/>
            <a:round/>
            <a:headEnd type="none" w="med" len="med"/>
            <a:tailEnd type="none" w="med" len="med"/>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stretch>
            <a:fillRect/>
          </a:stretch>
        </p:blipFill>
        <p:spPr>
          <a:xfrm>
            <a:off x="-41400" y="-16350"/>
            <a:ext cx="9185399" cy="5485000"/>
          </a:xfrm>
          <a:prstGeom prst="rect">
            <a:avLst/>
          </a:prstGeom>
          <a:noFill/>
          <a:ln>
            <a:noFill/>
          </a:ln>
        </p:spPr>
      </p:pic>
      <p:sp>
        <p:nvSpPr>
          <p:cNvPr id="168" name="Shape 168"/>
          <p:cNvSpPr txBox="1"/>
          <p:nvPr/>
        </p:nvSpPr>
        <p:spPr>
          <a:xfrm>
            <a:off x="7192500" y="4680600"/>
            <a:ext cx="2027699" cy="462900"/>
          </a:xfrm>
          <a:prstGeom prst="rect">
            <a:avLst/>
          </a:prstGeom>
        </p:spPr>
        <p:txBody>
          <a:bodyPr lIns="91425" tIns="91425" rIns="91425" bIns="91425" anchor="t" anchorCtr="0">
            <a:noAutofit/>
          </a:bodyPr>
          <a:lstStyle/>
          <a:p>
            <a:pPr>
              <a:spcBef>
                <a:spcPts val="0"/>
              </a:spcBef>
              <a:buNone/>
            </a:pPr>
            <a:r>
              <a:rPr lang="en" b="1" u="sng">
                <a:solidFill>
                  <a:srgbClr val="FFFFFF"/>
                </a:solidFill>
                <a:latin typeface="Calibri"/>
                <a:ea typeface="Calibri"/>
                <a:cs typeface="Calibri"/>
                <a:sym typeface="Calibri"/>
                <a:hlinkClick r:id="rId4"/>
              </a:rPr>
              <a:t>Source: Deviant Art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600">
                <a:solidFill>
                  <a:srgbClr val="990000"/>
                </a:solidFill>
                <a:latin typeface="Impact"/>
                <a:ea typeface="Impact"/>
                <a:cs typeface="Impact"/>
                <a:sym typeface="Impact"/>
              </a:rPr>
              <a:t>“Youngsters base any research solely on speed and ease of use.”</a:t>
            </a:r>
          </a:p>
          <a:p>
            <a:pPr marL="0" lvl="0" indent="0" algn="l" rtl="0">
              <a:spcBef>
                <a:spcPts val="0"/>
              </a:spcBef>
              <a:buNone/>
            </a:pPr>
            <a:endParaRPr sz="3000">
              <a:solidFill>
                <a:srgbClr val="999999"/>
              </a:solidFill>
              <a:latin typeface="Impact"/>
              <a:ea typeface="Impact"/>
              <a:cs typeface="Impact"/>
              <a:sym typeface="Impact"/>
            </a:endParaRPr>
          </a:p>
          <a:p>
            <a:pPr marL="0" lvl="0" indent="0" algn="r" rtl="0">
              <a:spcBef>
                <a:spcPts val="0"/>
              </a:spcBef>
              <a:buNone/>
            </a:pPr>
            <a:r>
              <a:rPr lang="en" sz="3000">
                <a:solidFill>
                  <a:srgbClr val="999999"/>
                </a:solidFill>
                <a:latin typeface="Impact"/>
                <a:ea typeface="Impact"/>
                <a:cs typeface="Impact"/>
                <a:sym typeface="Impact"/>
              </a:rPr>
              <a:t>(Flaspohler, 2012, p. 16)</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Theme-based information literacy instruction</a:t>
            </a:r>
          </a:p>
          <a:p>
            <a:pPr marL="457200" lvl="0" indent="-381000" rtl="0">
              <a:lnSpc>
                <a:spcPct val="115000"/>
              </a:lnSpc>
              <a:spcBef>
                <a:spcPts val="0"/>
              </a:spcBef>
              <a:buClr>
                <a:schemeClr val="dk1"/>
              </a:buClr>
              <a:buSzPct val="100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Natalie Tagge’s article from </a:t>
            </a:r>
            <a:r>
              <a:rPr lang="en" sz="2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In the Library with the Lead Pipe </a:t>
            </a: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(2012)</a:t>
            </a:r>
          </a:p>
          <a:p>
            <a:pPr marL="914400" lvl="1" indent="-381000" rtl="0">
              <a:lnSpc>
                <a:spcPct val="115000"/>
              </a:lnSpc>
              <a:spcBef>
                <a:spcPts val="0"/>
              </a:spcBef>
              <a:buClr>
                <a:srgbClr val="990000"/>
              </a:buClr>
              <a:buSzPct val="100000"/>
              <a:buFont typeface="Droid Serif"/>
              <a:buChar char="○"/>
            </a:pPr>
            <a:r>
              <a:rPr lang="en" sz="2400" u="sng"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3"/>
              </a:rPr>
              <a:t>From the frying pan into the fire (and back again): Adventures in subject-based, credit instruction</a:t>
            </a:r>
          </a:p>
          <a:p>
            <a:pPr lvl="0" rtl="0">
              <a:spcBef>
                <a:spcPts val="0"/>
              </a:spcBef>
              <a:buNone/>
            </a:pPr>
            <a:endParaRPr sz="2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p:txBody>
      </p:sp>
      <p:sp>
        <p:nvSpPr>
          <p:cNvPr id="179" name="Shape 17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Solution?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Applied themes</a:t>
            </a:r>
          </a:p>
        </p:txBody>
      </p:sp>
      <p:grpSp>
        <p:nvGrpSpPr>
          <p:cNvPr id="185" name="Shape 185"/>
          <p:cNvGrpSpPr/>
          <p:nvPr/>
        </p:nvGrpSpPr>
        <p:grpSpPr>
          <a:xfrm>
            <a:off x="304925" y="1580400"/>
            <a:ext cx="1765500" cy="3394100"/>
            <a:chOff x="304925" y="1580400"/>
            <a:chExt cx="1765500" cy="3394100"/>
          </a:xfrm>
        </p:grpSpPr>
        <p:pic>
          <p:nvPicPr>
            <p:cNvPr id="186" name="Shape 186"/>
            <p:cNvPicPr preferRelativeResize="0"/>
            <p:nvPr/>
          </p:nvPicPr>
          <p:blipFill rotWithShape="1">
            <a:blip r:embed="rId3"/>
            <a:srcRect l="5872" t="20672" r="7637"/>
            <a:stretch/>
          </p:blipFill>
          <p:spPr>
            <a:xfrm>
              <a:off x="335050" y="1580400"/>
              <a:ext cx="1649674" cy="2161587"/>
            </a:xfrm>
            <a:prstGeom prst="rect">
              <a:avLst/>
            </a:prstGeom>
            <a:noFill/>
            <a:ln w="76200" cap="flat">
              <a:solidFill>
                <a:srgbClr val="000000"/>
              </a:solidFill>
              <a:prstDash val="solid"/>
              <a:round/>
              <a:headEnd type="none" w="med" len="med"/>
              <a:tailEnd type="none" w="med" len="med"/>
            </a:ln>
          </p:spPr>
        </p:pic>
        <p:sp>
          <p:nvSpPr>
            <p:cNvPr id="187" name="Shape 187"/>
            <p:cNvSpPr txBox="1"/>
            <p:nvPr/>
          </p:nvSpPr>
          <p:spPr>
            <a:xfrm>
              <a:off x="304925" y="4117100"/>
              <a:ext cx="1765500" cy="857400"/>
            </a:xfrm>
            <a:prstGeom prst="rect">
              <a:avLst/>
            </a:prstGeom>
          </p:spPr>
          <p:txBody>
            <a:bodyPr lIns="91425" tIns="91425" rIns="91425" bIns="91425" anchor="t" anchorCtr="0">
              <a:noAutofit/>
            </a:bodyPr>
            <a:lstStyle/>
            <a:p>
              <a:pPr lvl="0" algn="ctr" rtl="0">
                <a:spcBef>
                  <a:spcPts val="0"/>
                </a:spcBef>
                <a:buNone/>
              </a:pPr>
              <a:r>
                <a:rPr lang="en" sz="2000" b="1" dirty="0">
                  <a:latin typeface="Georgia" panose="02040502050405020303" pitchFamily="18" charset="0"/>
                  <a:ea typeface="Arial Unicode MS" panose="020B0604020202020204" pitchFamily="34" charset="-128"/>
                  <a:cs typeface="Arial Unicode MS" panose="020B0604020202020204" pitchFamily="34" charset="-128"/>
                  <a:sym typeface="Droid Serif"/>
                </a:rPr>
                <a:t>Zombies</a:t>
              </a:r>
            </a:p>
            <a:p>
              <a:pPr algn="ctr">
                <a:spcBef>
                  <a:spcPts val="0"/>
                </a:spcBef>
                <a:buNone/>
              </a:pP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(Stahura &amp; Milanese, 2013)</a:t>
              </a:r>
            </a:p>
          </p:txBody>
        </p:sp>
      </p:grpSp>
      <p:grpSp>
        <p:nvGrpSpPr>
          <p:cNvPr id="188" name="Shape 188"/>
          <p:cNvGrpSpPr/>
          <p:nvPr/>
        </p:nvGrpSpPr>
        <p:grpSpPr>
          <a:xfrm>
            <a:off x="2460925" y="1562100"/>
            <a:ext cx="1811100" cy="3412400"/>
            <a:chOff x="2460925" y="1562100"/>
            <a:chExt cx="1811100" cy="3412400"/>
          </a:xfrm>
        </p:grpSpPr>
        <p:pic>
          <p:nvPicPr>
            <p:cNvPr id="189" name="Shape 189"/>
            <p:cNvPicPr preferRelativeResize="0"/>
            <p:nvPr/>
          </p:nvPicPr>
          <p:blipFill>
            <a:blip r:embed="rId4"/>
            <a:stretch>
              <a:fillRect/>
            </a:stretch>
          </p:blipFill>
          <p:spPr>
            <a:xfrm>
              <a:off x="2460925" y="1562100"/>
              <a:ext cx="1811100" cy="2212439"/>
            </a:xfrm>
            <a:prstGeom prst="rect">
              <a:avLst/>
            </a:prstGeom>
            <a:noFill/>
            <a:ln w="76200" cap="flat">
              <a:solidFill>
                <a:srgbClr val="000000"/>
              </a:solidFill>
              <a:prstDash val="solid"/>
              <a:round/>
              <a:headEnd type="none" w="med" len="med"/>
              <a:tailEnd type="none" w="med" len="med"/>
            </a:ln>
          </p:spPr>
        </p:pic>
        <p:sp>
          <p:nvSpPr>
            <p:cNvPr id="190" name="Shape 190"/>
            <p:cNvSpPr txBox="1"/>
            <p:nvPr/>
          </p:nvSpPr>
          <p:spPr>
            <a:xfrm>
              <a:off x="2483725" y="4117100"/>
              <a:ext cx="1765500" cy="857400"/>
            </a:xfrm>
            <a:prstGeom prst="rect">
              <a:avLst/>
            </a:prstGeom>
          </p:spPr>
          <p:txBody>
            <a:bodyPr lIns="91425" tIns="91425" rIns="91425" bIns="91425" anchor="t" anchorCtr="0">
              <a:noAutofit/>
            </a:bodyPr>
            <a:lstStyle/>
            <a:p>
              <a:pPr lvl="0" algn="ctr" rtl="0">
                <a:spcBef>
                  <a:spcPts val="0"/>
                </a:spcBef>
                <a:buNone/>
              </a:pPr>
              <a:r>
                <a:rPr lang="en" sz="2000" b="1" dirty="0">
                  <a:latin typeface="Georgia" panose="02040502050405020303" pitchFamily="18" charset="0"/>
                  <a:ea typeface="Arial Unicode MS" panose="020B0604020202020204" pitchFamily="34" charset="-128"/>
                  <a:cs typeface="Arial Unicode MS" panose="020B0604020202020204" pitchFamily="34" charset="-128"/>
                  <a:sym typeface="Droid Serif"/>
                </a:rPr>
                <a:t>Hunger</a:t>
              </a:r>
            </a:p>
            <a:p>
              <a:pPr lvl="0" algn="ctr" rtl="0">
                <a:spcBef>
                  <a:spcPts val="0"/>
                </a:spcBef>
                <a:buNone/>
              </a:pP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(Barry, 2011)</a:t>
              </a:r>
            </a:p>
          </p:txBody>
        </p:sp>
      </p:grpSp>
      <p:grpSp>
        <p:nvGrpSpPr>
          <p:cNvPr id="191" name="Shape 191"/>
          <p:cNvGrpSpPr/>
          <p:nvPr/>
        </p:nvGrpSpPr>
        <p:grpSpPr>
          <a:xfrm>
            <a:off x="4702650" y="1562087"/>
            <a:ext cx="1765500" cy="3412412"/>
            <a:chOff x="4702650" y="1562087"/>
            <a:chExt cx="1765500" cy="3412412"/>
          </a:xfrm>
        </p:grpSpPr>
        <p:pic>
          <p:nvPicPr>
            <p:cNvPr id="192" name="Shape 192"/>
            <p:cNvPicPr preferRelativeResize="0"/>
            <p:nvPr/>
          </p:nvPicPr>
          <p:blipFill rotWithShape="1">
            <a:blip r:embed="rId5"/>
            <a:srcRect l="26788" t="8122" r="17760"/>
            <a:stretch/>
          </p:blipFill>
          <p:spPr>
            <a:xfrm>
              <a:off x="4760575" y="1562087"/>
              <a:ext cx="1649673" cy="2184624"/>
            </a:xfrm>
            <a:prstGeom prst="rect">
              <a:avLst/>
            </a:prstGeom>
            <a:noFill/>
            <a:ln w="76200" cap="flat">
              <a:solidFill>
                <a:srgbClr val="000000"/>
              </a:solidFill>
              <a:prstDash val="solid"/>
              <a:round/>
              <a:headEnd type="none" w="med" len="med"/>
              <a:tailEnd type="none" w="med" len="med"/>
            </a:ln>
          </p:spPr>
        </p:pic>
        <p:sp>
          <p:nvSpPr>
            <p:cNvPr id="193" name="Shape 193"/>
            <p:cNvSpPr txBox="1"/>
            <p:nvPr/>
          </p:nvSpPr>
          <p:spPr>
            <a:xfrm>
              <a:off x="4702650" y="4117100"/>
              <a:ext cx="1765500" cy="857400"/>
            </a:xfrm>
            <a:prstGeom prst="rect">
              <a:avLst/>
            </a:prstGeom>
          </p:spPr>
          <p:txBody>
            <a:bodyPr lIns="91425" tIns="91425" rIns="91425" bIns="91425" anchor="t" anchorCtr="0">
              <a:noAutofit/>
            </a:bodyPr>
            <a:lstStyle/>
            <a:p>
              <a:pPr lvl="0" algn="ctr" rtl="0">
                <a:spcBef>
                  <a:spcPts val="0"/>
                </a:spcBef>
                <a:buNone/>
              </a:pPr>
              <a:r>
                <a:rPr lang="en" sz="2000" b="1" dirty="0">
                  <a:latin typeface="Georgia" panose="02040502050405020303" pitchFamily="18" charset="0"/>
                  <a:ea typeface="Arial Unicode MS" panose="020B0604020202020204" pitchFamily="34" charset="-128"/>
                  <a:cs typeface="Arial Unicode MS" panose="020B0604020202020204" pitchFamily="34" charset="-128"/>
                  <a:sym typeface="Droid Serif"/>
                </a:rPr>
                <a:t>Music</a:t>
              </a:r>
            </a:p>
            <a:p>
              <a:pPr lvl="0" algn="ctr" rtl="0">
                <a:spcBef>
                  <a:spcPts val="0"/>
                </a:spcBef>
                <a:buNone/>
              </a:pP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(Kitts, 2012)</a:t>
              </a:r>
            </a:p>
          </p:txBody>
        </p:sp>
      </p:grpSp>
      <p:grpSp>
        <p:nvGrpSpPr>
          <p:cNvPr id="194" name="Shape 194"/>
          <p:cNvGrpSpPr/>
          <p:nvPr/>
        </p:nvGrpSpPr>
        <p:grpSpPr>
          <a:xfrm>
            <a:off x="6560800" y="1576025"/>
            <a:ext cx="2483699" cy="3398475"/>
            <a:chOff x="6560800" y="1576025"/>
            <a:chExt cx="2483699" cy="3398475"/>
          </a:xfrm>
        </p:grpSpPr>
        <p:pic>
          <p:nvPicPr>
            <p:cNvPr id="195" name="Shape 195"/>
            <p:cNvPicPr preferRelativeResize="0"/>
            <p:nvPr/>
          </p:nvPicPr>
          <p:blipFill rotWithShape="1">
            <a:blip r:embed="rId6"/>
            <a:srcRect l="15543" t="1283" r="21012" b="2210"/>
            <a:stretch/>
          </p:blipFill>
          <p:spPr>
            <a:xfrm>
              <a:off x="6867704" y="1576025"/>
              <a:ext cx="1841969" cy="2184599"/>
            </a:xfrm>
            <a:prstGeom prst="rect">
              <a:avLst/>
            </a:prstGeom>
            <a:noFill/>
            <a:ln w="76200" cap="flat">
              <a:solidFill>
                <a:srgbClr val="000000"/>
              </a:solidFill>
              <a:prstDash val="solid"/>
              <a:round/>
              <a:headEnd type="none" w="med" len="med"/>
              <a:tailEnd type="none" w="med" len="med"/>
            </a:ln>
          </p:spPr>
        </p:pic>
        <p:sp>
          <p:nvSpPr>
            <p:cNvPr id="196" name="Shape 196"/>
            <p:cNvSpPr txBox="1"/>
            <p:nvPr/>
          </p:nvSpPr>
          <p:spPr>
            <a:xfrm>
              <a:off x="6560800" y="4117100"/>
              <a:ext cx="2483699" cy="857400"/>
            </a:xfrm>
            <a:prstGeom prst="rect">
              <a:avLst/>
            </a:prstGeom>
          </p:spPr>
          <p:txBody>
            <a:bodyPr lIns="91425" tIns="91425" rIns="91425" bIns="91425" anchor="t" anchorCtr="0">
              <a:noAutofit/>
            </a:bodyPr>
            <a:lstStyle/>
            <a:p>
              <a:pPr lvl="0" algn="ctr" rtl="0">
                <a:spcBef>
                  <a:spcPts val="0"/>
                </a:spcBef>
                <a:buNone/>
              </a:pPr>
              <a:r>
                <a:rPr lang="en" sz="2000" b="1" dirty="0">
                  <a:latin typeface="Georgia" panose="02040502050405020303" pitchFamily="18" charset="0"/>
                  <a:ea typeface="Arial Unicode MS" panose="020B0604020202020204" pitchFamily="34" charset="-128"/>
                  <a:cs typeface="Arial Unicode MS" panose="020B0604020202020204" pitchFamily="34" charset="-128"/>
                  <a:sym typeface="Droid Serif"/>
                </a:rPr>
                <a:t>Personal finance</a:t>
              </a:r>
            </a:p>
            <a:p>
              <a:pPr lvl="0" algn="ctr" rtl="0">
                <a:spcBef>
                  <a:spcPts val="0"/>
                </a:spcBef>
                <a:buNone/>
              </a:pP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(Bergstrom &amp; Price, </a:t>
              </a:r>
              <a:b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1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2013)</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000"/>
                                        <p:tgtEl>
                                          <p:spTgt spid="1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cBhvr additive="base">
                                        <p:cTn id="12" dur="1000"/>
                                        <p:tgtEl>
                                          <p:spTgt spid="18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anim calcmode="lin" valueType="num">
                                      <p:cBhvr additive="base">
                                        <p:cTn id="17" dur="1000"/>
                                        <p:tgtEl>
                                          <p:spTgt spid="19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 calcmode="lin" valueType="num">
                                      <p:cBhvr additive="base">
                                        <p:cTn id="22" dur="1000"/>
                                        <p:tgtEl>
                                          <p:spTgt spid="1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381400" y="378425"/>
            <a:ext cx="8263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Barbara Fister, citing research by Holliday and Rogers (2013), described the problem thus: “Stop talking about ‘finding sources’ [and] frame the work as </a:t>
            </a:r>
            <a:r>
              <a:rPr lang="en" sz="3000" i="1">
                <a:solidFill>
                  <a:srgbClr val="990000"/>
                </a:solidFill>
                <a:latin typeface="Impact"/>
                <a:ea typeface="Impact"/>
                <a:cs typeface="Impact"/>
                <a:sym typeface="Impact"/>
              </a:rPr>
              <a:t>learning about  </a:t>
            </a:r>
            <a:r>
              <a:rPr lang="en" sz="3000">
                <a:solidFill>
                  <a:srgbClr val="990000"/>
                </a:solidFill>
                <a:latin typeface="Impact"/>
                <a:ea typeface="Impact"/>
                <a:cs typeface="Impact"/>
                <a:sym typeface="Impact"/>
              </a:rPr>
              <a:t>something.”</a:t>
            </a:r>
          </a:p>
          <a:p>
            <a:pPr marL="0" lvl="0" indent="0" rtl="0">
              <a:spcBef>
                <a:spcPts val="0"/>
              </a:spcBef>
              <a:buNone/>
            </a:pPr>
            <a:endParaRPr sz="3000">
              <a:solidFill>
                <a:srgbClr val="990000"/>
              </a:solidFill>
              <a:latin typeface="Impact"/>
              <a:ea typeface="Impact"/>
              <a:cs typeface="Impact"/>
              <a:sym typeface="Impact"/>
            </a:endParaRPr>
          </a:p>
          <a:p>
            <a:pPr marL="0" lvl="0" indent="0" algn="r" rtl="0">
              <a:spcBef>
                <a:spcPts val="0"/>
              </a:spcBef>
              <a:buNone/>
            </a:pPr>
            <a:r>
              <a:rPr lang="en" sz="3000">
                <a:solidFill>
                  <a:srgbClr val="999999"/>
                </a:solidFill>
                <a:latin typeface="Impact"/>
                <a:ea typeface="Impact"/>
                <a:cs typeface="Impact"/>
                <a:sym typeface="Impact"/>
              </a:rPr>
              <a:t>(Fister, 2013)</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57200" y="1200150"/>
            <a:ext cx="4601400" cy="36303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3000" dirty="0">
                <a:latin typeface="Georgia" panose="02040502050405020303" pitchFamily="18" charset="0"/>
                <a:ea typeface="Arial Unicode MS" panose="020B0604020202020204" pitchFamily="34" charset="-128"/>
                <a:cs typeface="Arial Unicode MS" panose="020B0604020202020204" pitchFamily="34" charset="-128"/>
                <a:sym typeface="Droid Serif"/>
              </a:rPr>
              <a:t>No set way to do this</a:t>
            </a:r>
          </a:p>
          <a:p>
            <a:pPr marL="457200" lvl="0" indent="-419100" rtl="0">
              <a:spcBef>
                <a:spcPts val="0"/>
              </a:spcBef>
              <a:buClr>
                <a:schemeClr val="dk1"/>
              </a:buClr>
              <a:buSzPct val="100000"/>
              <a:buFont typeface="Arial"/>
              <a:buChar char="●"/>
            </a:pPr>
            <a:r>
              <a:rPr lang="en" sz="3000" dirty="0">
                <a:latin typeface="Georgia" panose="02040502050405020303" pitchFamily="18" charset="0"/>
                <a:ea typeface="Arial Unicode MS" panose="020B0604020202020204" pitchFamily="34" charset="-128"/>
                <a:cs typeface="Arial Unicode MS" panose="020B0604020202020204" pitchFamily="34" charset="-128"/>
                <a:sym typeface="Droid Serif"/>
              </a:rPr>
              <a:t>We took completely different approaches</a:t>
            </a:r>
          </a:p>
        </p:txBody>
      </p:sp>
      <p:sp>
        <p:nvSpPr>
          <p:cNvPr id="207" name="Shape 207"/>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Using the theme</a:t>
            </a:r>
          </a:p>
        </p:txBody>
      </p:sp>
      <p:pic>
        <p:nvPicPr>
          <p:cNvPr id="208" name="Shape 208"/>
          <p:cNvPicPr preferRelativeResize="0"/>
          <p:nvPr/>
        </p:nvPicPr>
        <p:blipFill>
          <a:blip r:embed="rId3"/>
          <a:stretch>
            <a:fillRect/>
          </a:stretch>
        </p:blipFill>
        <p:spPr>
          <a:xfrm>
            <a:off x="5212975" y="1200150"/>
            <a:ext cx="3630300" cy="36303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Learning outcomes</a:t>
            </a:r>
          </a:p>
        </p:txBody>
      </p:sp>
      <p:sp>
        <p:nvSpPr>
          <p:cNvPr id="86" name="Shape 8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lnSpc>
                <a:spcPct val="115000"/>
              </a:lnSpc>
              <a:spcBef>
                <a:spcPts val="0"/>
              </a:spcBef>
              <a:buNone/>
            </a:pPr>
            <a:r>
              <a:rPr lang="en" sz="3000" dirty="0">
                <a:latin typeface="Georgia" panose="02040502050405020303" pitchFamily="18" charset="0"/>
                <a:ea typeface="Arial Unicode MS" panose="020B0604020202020204" pitchFamily="34" charset="-128"/>
                <a:cs typeface="Arial Unicode MS" panose="020B0604020202020204" pitchFamily="34" charset="-128"/>
                <a:sym typeface="Droid Serif"/>
              </a:rPr>
              <a:t>Attendees will be able to </a:t>
            </a:r>
          </a:p>
          <a:p>
            <a:pPr marL="457200" lvl="0" indent="-381000" rtl="0">
              <a:lnSpc>
                <a:spcPct val="115000"/>
              </a:lnSpc>
              <a:spcBef>
                <a:spcPts val="0"/>
              </a:spcBef>
              <a:buClr>
                <a:schemeClr val="dk1"/>
              </a:buClr>
              <a:buSzPct val="100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describe advantages of organizing for-credit information literacy courses around themes in order to increase student learning.</a:t>
            </a:r>
          </a:p>
          <a:p>
            <a:pPr marL="457200" lvl="0" indent="-381000">
              <a:lnSpc>
                <a:spcPct val="115000"/>
              </a:lnSpc>
              <a:spcBef>
                <a:spcPts val="0"/>
              </a:spcBef>
              <a:buClr>
                <a:schemeClr val="dk1"/>
              </a:buClr>
              <a:buSzPct val="100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identify and develop themes in order to redesign their own for-credit information literacy courses.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Becky’s theme</a:t>
            </a:r>
          </a:p>
        </p:txBody>
      </p:sp>
      <p:pic>
        <p:nvPicPr>
          <p:cNvPr id="214" name="Shape 214"/>
          <p:cNvPicPr preferRelativeResize="0"/>
          <p:nvPr/>
        </p:nvPicPr>
        <p:blipFill rotWithShape="1">
          <a:blip r:embed="rId3"/>
          <a:srcRect t="5976" b="2632"/>
          <a:stretch/>
        </p:blipFill>
        <p:spPr>
          <a:xfrm>
            <a:off x="620600" y="1164400"/>
            <a:ext cx="7844349" cy="3763725"/>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Elizabeth’s theme</a:t>
            </a:r>
          </a:p>
        </p:txBody>
      </p:sp>
      <p:pic>
        <p:nvPicPr>
          <p:cNvPr id="220" name="Shape 220"/>
          <p:cNvPicPr preferRelativeResize="0"/>
          <p:nvPr/>
        </p:nvPicPr>
        <p:blipFill>
          <a:blip r:embed="rId3"/>
          <a:stretch>
            <a:fillRect/>
          </a:stretch>
        </p:blipFill>
        <p:spPr>
          <a:xfrm>
            <a:off x="528181" y="1185750"/>
            <a:ext cx="7995725" cy="38766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“[The theme] improved student research tremendously. Now, projects demonstrated a thorough understanding of topic, and annotations showed us students were actually reading and comprehending the materials discovered.”</a:t>
            </a:r>
          </a:p>
          <a:p>
            <a:pPr lvl="0" rtl="0">
              <a:spcBef>
                <a:spcPts val="0"/>
              </a:spcBef>
              <a:buNone/>
            </a:pPr>
            <a:r>
              <a:rPr lang="en" sz="3000">
                <a:solidFill>
                  <a:srgbClr val="CC0000"/>
                </a:solidFill>
                <a:latin typeface="Impact"/>
                <a:ea typeface="Impact"/>
                <a:cs typeface="Impact"/>
                <a:sym typeface="Impact"/>
              </a:rPr>
              <a:t> </a:t>
            </a:r>
          </a:p>
          <a:p>
            <a:pPr marL="0" lvl="0" indent="0" algn="r" rtl="0">
              <a:spcBef>
                <a:spcPts val="0"/>
              </a:spcBef>
              <a:buNone/>
            </a:pPr>
            <a:r>
              <a:rPr lang="en" sz="3000">
                <a:solidFill>
                  <a:srgbClr val="999999"/>
                </a:solidFill>
                <a:latin typeface="Impact"/>
                <a:ea typeface="Impact"/>
                <a:cs typeface="Impact"/>
                <a:sym typeface="Impact"/>
              </a:rPr>
              <a:t>(Stahura &amp; Milanese, 2013)</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Student Benefits</a:t>
            </a:r>
          </a:p>
        </p:txBody>
      </p:sp>
      <p:sp>
        <p:nvSpPr>
          <p:cNvPr id="231" name="Shape 231"/>
          <p:cNvSpPr txBox="1">
            <a:spLocks noGrp="1"/>
          </p:cNvSpPr>
          <p:nvPr>
            <p:ph type="body" idx="1"/>
          </p:nvPr>
        </p:nvSpPr>
        <p:spPr>
          <a:xfrm>
            <a:off x="457200" y="1330950"/>
            <a:ext cx="7904399" cy="1732800"/>
          </a:xfrm>
          <a:prstGeom prst="rect">
            <a:avLst/>
          </a:prstGeom>
        </p:spPr>
        <p:txBody>
          <a:bodyPr lIns="91425" tIns="91425" rIns="91425" bIns="91425" anchor="ctr" anchorCtr="0">
            <a:noAutofit/>
          </a:bodyPr>
          <a:lstStyle/>
          <a:p>
            <a:pPr marL="457200" lvl="0" indent="-381000" rtl="0">
              <a:spcBef>
                <a:spcPts val="0"/>
              </a:spcBef>
              <a:buClr>
                <a:schemeClr val="dk1"/>
              </a:buClr>
              <a:buSzPct val="100000"/>
              <a:buFont typeface="Arial"/>
              <a:buChar char="●"/>
            </a:pPr>
            <a:r>
              <a:rPr lang="en" sz="2400" dirty="0">
                <a:latin typeface="Georgia" panose="02040502050405020303" pitchFamily="18" charset="0"/>
              </a:rPr>
              <a:t>Improved theses</a:t>
            </a:r>
          </a:p>
          <a:p>
            <a:pPr marL="457200" lvl="0" indent="-381000" rtl="0">
              <a:spcBef>
                <a:spcPts val="0"/>
              </a:spcBef>
              <a:buClr>
                <a:schemeClr val="dk1"/>
              </a:buClr>
              <a:buSzPct val="100000"/>
              <a:buFont typeface="Arial"/>
              <a:buChar char="●"/>
            </a:pPr>
            <a:r>
              <a:rPr lang="en" sz="2400" dirty="0">
                <a:latin typeface="Georgia" panose="02040502050405020303" pitchFamily="18" charset="0"/>
              </a:rPr>
              <a:t>Ability to analyze sources for usefulness rather than summarize abstract or basic information</a:t>
            </a:r>
          </a:p>
          <a:p>
            <a:pPr lvl="0" rtl="0">
              <a:spcBef>
                <a:spcPts val="0"/>
              </a:spcBef>
              <a:buNone/>
            </a:pPr>
            <a:endParaRPr sz="2400" dirty="0">
              <a:latin typeface="Georgia" panose="02040502050405020303" pitchFamily="18" charset="0"/>
            </a:endParaRPr>
          </a:p>
        </p:txBody>
      </p:sp>
      <p:sp>
        <p:nvSpPr>
          <p:cNvPr id="232" name="Shape 232"/>
          <p:cNvSpPr txBox="1"/>
          <p:nvPr/>
        </p:nvSpPr>
        <p:spPr>
          <a:xfrm>
            <a:off x="457200" y="2523150"/>
            <a:ext cx="5430299" cy="21710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solidFill>
                  <a:schemeClr val="dk1"/>
                </a:solidFill>
                <a:latin typeface="Georgia" panose="02040502050405020303" pitchFamily="18" charset="0"/>
                <a:ea typeface="Times New Roman"/>
                <a:cs typeface="Times New Roman"/>
                <a:sym typeface="Times New Roman"/>
              </a:rPr>
              <a:t>Peer teaching </a:t>
            </a:r>
            <a:br>
              <a:rPr lang="en" sz="2400" dirty="0">
                <a:solidFill>
                  <a:schemeClr val="dk1"/>
                </a:solidFill>
                <a:latin typeface="Georgia" panose="02040502050405020303" pitchFamily="18" charset="0"/>
                <a:ea typeface="Times New Roman"/>
                <a:cs typeface="Times New Roman"/>
                <a:sym typeface="Times New Roman"/>
              </a:rPr>
            </a:br>
            <a:r>
              <a:rPr lang="en" sz="2400" dirty="0">
                <a:solidFill>
                  <a:schemeClr val="dk1"/>
                </a:solidFill>
                <a:latin typeface="Georgia" panose="02040502050405020303" pitchFamily="18" charset="0"/>
                <a:ea typeface="Times New Roman"/>
                <a:cs typeface="Times New Roman"/>
                <a:sym typeface="Times New Roman"/>
              </a:rPr>
              <a:t>opportunities</a:t>
            </a:r>
          </a:p>
          <a:p>
            <a:pPr marL="457200" lvl="0" indent="-381000" rtl="0">
              <a:spcBef>
                <a:spcPts val="0"/>
              </a:spcBef>
              <a:buClr>
                <a:schemeClr val="dk1"/>
              </a:buClr>
              <a:buSzPct val="100000"/>
              <a:buFont typeface="Arial"/>
              <a:buChar char="●"/>
            </a:pPr>
            <a:r>
              <a:rPr lang="en" sz="2400" dirty="0">
                <a:solidFill>
                  <a:schemeClr val="dk1"/>
                </a:solidFill>
                <a:latin typeface="Georgia" panose="02040502050405020303" pitchFamily="18" charset="0"/>
                <a:ea typeface="Times New Roman"/>
                <a:cs typeface="Times New Roman"/>
                <a:sym typeface="Times New Roman"/>
              </a:rPr>
              <a:t>Enough sources </a:t>
            </a:r>
            <a:br>
              <a:rPr lang="en" sz="2400" dirty="0">
                <a:solidFill>
                  <a:schemeClr val="dk1"/>
                </a:solidFill>
                <a:latin typeface="Georgia" panose="02040502050405020303" pitchFamily="18" charset="0"/>
                <a:ea typeface="Times New Roman"/>
                <a:cs typeface="Times New Roman"/>
                <a:sym typeface="Times New Roman"/>
              </a:rPr>
            </a:br>
            <a:r>
              <a:rPr lang="en" sz="2400" dirty="0">
                <a:solidFill>
                  <a:schemeClr val="dk1"/>
                </a:solidFill>
                <a:latin typeface="Georgia" panose="02040502050405020303" pitchFamily="18" charset="0"/>
                <a:ea typeface="Times New Roman"/>
                <a:cs typeface="Times New Roman"/>
                <a:sym typeface="Times New Roman"/>
              </a:rPr>
              <a:t>to write </a:t>
            </a:r>
            <a:br>
              <a:rPr lang="en" sz="2400" dirty="0">
                <a:solidFill>
                  <a:schemeClr val="dk1"/>
                </a:solidFill>
                <a:latin typeface="Georgia" panose="02040502050405020303" pitchFamily="18" charset="0"/>
                <a:ea typeface="Times New Roman"/>
                <a:cs typeface="Times New Roman"/>
                <a:sym typeface="Times New Roman"/>
              </a:rPr>
            </a:br>
            <a:r>
              <a:rPr lang="en" sz="2400" dirty="0">
                <a:solidFill>
                  <a:schemeClr val="dk1"/>
                </a:solidFill>
                <a:latin typeface="Georgia" panose="02040502050405020303" pitchFamily="18" charset="0"/>
                <a:ea typeface="Times New Roman"/>
                <a:cs typeface="Times New Roman"/>
                <a:sym typeface="Times New Roman"/>
              </a:rPr>
              <a:t>5-10 page paper</a:t>
            </a:r>
          </a:p>
        </p:txBody>
      </p:sp>
      <p:pic>
        <p:nvPicPr>
          <p:cNvPr id="233" name="Shape 233"/>
          <p:cNvPicPr preferRelativeResize="0"/>
          <p:nvPr/>
        </p:nvPicPr>
        <p:blipFill rotWithShape="1">
          <a:blip r:embed="rId3"/>
          <a:srcRect t="19976" b="24082"/>
          <a:stretch/>
        </p:blipFill>
        <p:spPr>
          <a:xfrm>
            <a:off x="3606650" y="2732625"/>
            <a:ext cx="4953000" cy="1545199"/>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Improved theses</a:t>
            </a:r>
          </a:p>
        </p:txBody>
      </p:sp>
      <p:sp>
        <p:nvSpPr>
          <p:cNvPr id="239" name="Shape 239"/>
          <p:cNvSpPr txBox="1"/>
          <p:nvPr/>
        </p:nvSpPr>
        <p:spPr>
          <a:xfrm>
            <a:off x="4428150" y="1148400"/>
            <a:ext cx="4521900" cy="3785699"/>
          </a:xfrm>
          <a:prstGeom prst="rect">
            <a:avLst/>
          </a:prstGeom>
        </p:spPr>
        <p:txBody>
          <a:bodyPr lIns="91425" tIns="91425" rIns="91425" bIns="91425" anchor="t" anchorCtr="0">
            <a:noAutofit/>
          </a:bodyPr>
          <a:lstStyle/>
          <a:p>
            <a:pPr lvl="0" algn="ctr" rtl="0">
              <a:lnSpc>
                <a:spcPct val="115000"/>
              </a:lnSpc>
              <a:spcBef>
                <a:spcPts val="0"/>
              </a:spcBef>
              <a:buNone/>
            </a:pPr>
            <a:r>
              <a:rPr lang="en" sz="1800" b="1"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2014 Theses based on theme</a:t>
            </a:r>
          </a:p>
          <a:p>
            <a:pPr marL="457200" lvl="0" indent="-330200" rtl="0">
              <a:lnSpc>
                <a:spcPct val="115000"/>
              </a:lnSpc>
              <a:spcBef>
                <a:spcPts val="0"/>
              </a:spcBef>
              <a:buClr>
                <a:schemeClr val="dk1"/>
              </a:buClr>
              <a:buSzPct val="100000"/>
              <a:buFont typeface="Arial"/>
              <a:buChar char="●"/>
            </a:pPr>
            <a:r>
              <a:rPr lang="en" sz="1600"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Are computer advertisements that have been selected based on your computer browsing history an invasion of privacy?</a:t>
            </a:r>
          </a:p>
          <a:p>
            <a:pPr marL="457200" lvl="0" indent="-330200" rtl="0">
              <a:lnSpc>
                <a:spcPct val="115000"/>
              </a:lnSpc>
              <a:spcBef>
                <a:spcPts val="0"/>
              </a:spcBef>
              <a:buClr>
                <a:srgbClr val="000000"/>
              </a:buClr>
              <a:buSzPct val="100000"/>
              <a:buFont typeface="Arial"/>
              <a:buChar char="●"/>
            </a:pPr>
            <a:r>
              <a:rPr lang="en" sz="1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In what way does privacy affect the psychological development of children? </a:t>
            </a:r>
          </a:p>
          <a:p>
            <a:pPr marL="457200" lvl="0" indent="-330200" rtl="0">
              <a:lnSpc>
                <a:spcPct val="115000"/>
              </a:lnSpc>
              <a:spcBef>
                <a:spcPts val="0"/>
              </a:spcBef>
              <a:buClr>
                <a:schemeClr val="dk1"/>
              </a:buClr>
              <a:buSzPct val="100000"/>
              <a:buFont typeface="Arial"/>
              <a:buChar char="●"/>
            </a:pPr>
            <a:r>
              <a:rPr lang="en" sz="1600"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Should privately owned collections of cultural property be disclosed and surrendered to the state under Archaeological Conservancy preservation regulations? </a:t>
            </a:r>
          </a:p>
          <a:p>
            <a:pPr lvl="0" rtl="0">
              <a:lnSpc>
                <a:spcPct val="115000"/>
              </a:lnSpc>
              <a:spcBef>
                <a:spcPts val="0"/>
              </a:spcBef>
              <a:buNone/>
            </a:pPr>
            <a:endParaRPr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p:txBody>
      </p:sp>
      <p:sp>
        <p:nvSpPr>
          <p:cNvPr id="240" name="Shape 240"/>
          <p:cNvSpPr txBox="1"/>
          <p:nvPr/>
        </p:nvSpPr>
        <p:spPr>
          <a:xfrm>
            <a:off x="317575" y="1207325"/>
            <a:ext cx="3736499" cy="3785699"/>
          </a:xfrm>
          <a:prstGeom prst="rect">
            <a:avLst/>
          </a:prstGeom>
        </p:spPr>
        <p:txBody>
          <a:bodyPr lIns="91425" tIns="91425" rIns="91425" bIns="91425" anchor="t" anchorCtr="0">
            <a:noAutofit/>
          </a:bodyPr>
          <a:lstStyle/>
          <a:p>
            <a:pPr lvl="0" algn="ctr" rtl="0">
              <a:spcBef>
                <a:spcPts val="0"/>
              </a:spcBef>
              <a:buNone/>
            </a:pPr>
            <a:r>
              <a:rPr lang="en" sz="1800" b="1"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2013 Theses based on interests</a:t>
            </a:r>
          </a:p>
          <a:p>
            <a:pPr marL="457200" lvl="0" indent="-330200" rtl="0">
              <a:spcBef>
                <a:spcPts val="0"/>
              </a:spcBef>
              <a:buClr>
                <a:schemeClr val="dk1"/>
              </a:buClr>
              <a:buSzPct val="100000"/>
              <a:buFont typeface="Arial"/>
              <a:buChar char="●"/>
            </a:pPr>
            <a:r>
              <a:rPr lang="en" sz="160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What were the living conditions for the typical French buccaneer during the buccaneering period?</a:t>
            </a:r>
          </a:p>
          <a:p>
            <a:pPr marL="457200" lvl="0" indent="-330200" rtl="0">
              <a:spcBef>
                <a:spcPts val="0"/>
              </a:spcBef>
              <a:buClr>
                <a:schemeClr val="dk1"/>
              </a:buClr>
              <a:buSzPct val="100000"/>
              <a:buFont typeface="Arial"/>
              <a:buChar char="●"/>
            </a:pPr>
            <a:r>
              <a:rPr lang="en" sz="1600" dirty="0">
                <a:solidFill>
                  <a:srgbClr val="43434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How do illegal performance enhancers affect the personal lives of professional athletes?</a:t>
            </a:r>
            <a:r>
              <a:rPr lang="en"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 </a:t>
            </a:r>
          </a:p>
          <a:p>
            <a:pPr marL="457200" lvl="0" indent="-330200" rtl="0">
              <a:spcBef>
                <a:spcPts val="0"/>
              </a:spcBef>
              <a:buClr>
                <a:srgbClr val="333333"/>
              </a:buClr>
              <a:buSzPct val="100000"/>
              <a:buFont typeface="Arial"/>
              <a:buChar char="●"/>
            </a:pPr>
            <a:r>
              <a:rPr lang="en"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What effect does it have on a person / group when their music is bettered [sic] remembered than the individual?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Improved theses</a:t>
            </a:r>
          </a:p>
        </p:txBody>
      </p:sp>
      <p:sp>
        <p:nvSpPr>
          <p:cNvPr id="246" name="Shape 246"/>
          <p:cNvSpPr txBox="1"/>
          <p:nvPr/>
        </p:nvSpPr>
        <p:spPr>
          <a:xfrm>
            <a:off x="4878025" y="1334075"/>
            <a:ext cx="4037700" cy="3504299"/>
          </a:xfrm>
          <a:prstGeom prst="rect">
            <a:avLst/>
          </a:prstGeom>
        </p:spPr>
        <p:txBody>
          <a:bodyPr lIns="91425" tIns="91425" rIns="91425" bIns="91425" anchor="t" anchorCtr="0">
            <a:noAutofit/>
          </a:bodyPr>
          <a:lstStyle/>
          <a:p>
            <a:pPr lvl="0" algn="ctr" rtl="0">
              <a:lnSpc>
                <a:spcPct val="115000"/>
              </a:lnSpc>
              <a:spcBef>
                <a:spcPts val="0"/>
              </a:spcBef>
              <a:buNone/>
            </a:pPr>
            <a:r>
              <a:rPr lang="en" sz="1800" b="1"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2014 Theses based on theme</a:t>
            </a:r>
          </a:p>
          <a:p>
            <a:pPr marL="457200" lvl="0" indent="-330200" rtl="0">
              <a:lnSpc>
                <a:spcPct val="115000"/>
              </a:lnSpc>
              <a:spcBef>
                <a:spcPts val="0"/>
              </a:spcBef>
              <a:buClr>
                <a:schemeClr val="dk1"/>
              </a:buClr>
              <a:buSzPct val="100000"/>
              <a:buFont typeface="Arial"/>
              <a:buChar char="●"/>
            </a:pPr>
            <a:r>
              <a:rPr lang="en" sz="1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How are K-12 teachers in the United States transitioning to Google Drive-based instruction?</a:t>
            </a:r>
          </a:p>
          <a:p>
            <a:pPr marL="457200" lvl="0" indent="-330200" rtl="0">
              <a:lnSpc>
                <a:spcPct val="115000"/>
              </a:lnSpc>
              <a:spcBef>
                <a:spcPts val="0"/>
              </a:spcBef>
              <a:buClr>
                <a:schemeClr val="dk1"/>
              </a:buClr>
              <a:buSzPct val="100000"/>
              <a:buFont typeface="Arial"/>
              <a:buChar char="●"/>
            </a:pPr>
            <a:r>
              <a:rPr lang="en" sz="1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How is Google search biased, and what are the consequences for users?</a:t>
            </a:r>
          </a:p>
          <a:p>
            <a:pPr marL="457200" lvl="0" indent="-330200" rtl="0">
              <a:lnSpc>
                <a:spcPct val="115000"/>
              </a:lnSpc>
              <a:spcBef>
                <a:spcPts val="0"/>
              </a:spcBef>
              <a:buClr>
                <a:schemeClr val="dk1"/>
              </a:buClr>
              <a:buSzPct val="100000"/>
              <a:buFont typeface="Arial"/>
              <a:buChar char="●"/>
            </a:pPr>
            <a:r>
              <a:rPr lang="en" sz="1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How does Google use your personal information as it expands beyond search?</a:t>
            </a:r>
          </a:p>
        </p:txBody>
      </p:sp>
      <p:sp>
        <p:nvSpPr>
          <p:cNvPr id="247" name="Shape 247"/>
          <p:cNvSpPr txBox="1"/>
          <p:nvPr/>
        </p:nvSpPr>
        <p:spPr>
          <a:xfrm>
            <a:off x="293400" y="1313075"/>
            <a:ext cx="4179300" cy="3546300"/>
          </a:xfrm>
          <a:prstGeom prst="rect">
            <a:avLst/>
          </a:prstGeom>
        </p:spPr>
        <p:txBody>
          <a:bodyPr lIns="91425" tIns="91425" rIns="91425" bIns="91425" anchor="t" anchorCtr="0">
            <a:noAutofit/>
          </a:bodyPr>
          <a:lstStyle/>
          <a:p>
            <a:pPr lvl="0" algn="ctr" rtl="0">
              <a:spcBef>
                <a:spcPts val="0"/>
              </a:spcBef>
              <a:buNone/>
            </a:pPr>
            <a:r>
              <a:rPr lang="en" sz="1800" b="1"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2013 Theses based on interests</a:t>
            </a:r>
          </a:p>
          <a:p>
            <a:pPr marL="457200" lvl="0" indent="-330200" rtl="0">
              <a:lnSpc>
                <a:spcPct val="115000"/>
              </a:lnSpc>
              <a:spcBef>
                <a:spcPts val="0"/>
              </a:spcBef>
              <a:buClr>
                <a:schemeClr val="dk1"/>
              </a:buClr>
              <a:buSzPct val="100000"/>
              <a:buFont typeface="Arial"/>
              <a:buChar char="●"/>
            </a:pPr>
            <a:r>
              <a:rPr lang="en"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What are the different types of marketing campaigns made by major shoe companies?</a:t>
            </a:r>
          </a:p>
          <a:p>
            <a:pPr marL="457200" lvl="0" indent="-330200" rtl="0">
              <a:lnSpc>
                <a:spcPct val="115000"/>
              </a:lnSpc>
              <a:spcBef>
                <a:spcPts val="0"/>
              </a:spcBef>
              <a:buClr>
                <a:schemeClr val="dk1"/>
              </a:buClr>
              <a:buSzPct val="100000"/>
              <a:buFont typeface="Arial"/>
              <a:buChar char="●"/>
            </a:pPr>
            <a:r>
              <a:rPr lang="en"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What are the benefits of legal performance enhancing substances?</a:t>
            </a:r>
          </a:p>
          <a:p>
            <a:pPr marL="457200" lvl="0" indent="-330200" rtl="0">
              <a:spcBef>
                <a:spcPts val="0"/>
              </a:spcBef>
              <a:buClr>
                <a:srgbClr val="333333"/>
              </a:buClr>
              <a:buSzPct val="100000"/>
              <a:buFont typeface="Arial"/>
              <a:buChar char="●"/>
            </a:pPr>
            <a:r>
              <a:rPr lang="en"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Who are the employees working in sweatshops, what are their conditions, which U.S. companies have been discovered employing sweatshop workers, and what is the government doing about them?</a:t>
            </a:r>
          </a:p>
          <a:p>
            <a:pPr lvl="0" rtl="0">
              <a:spcBef>
                <a:spcPts val="0"/>
              </a:spcBef>
              <a:buNone/>
            </a:pPr>
            <a:endParaRPr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a:p>
            <a:pPr>
              <a:spcBef>
                <a:spcPts val="0"/>
              </a:spcBef>
              <a:buNone/>
            </a:pPr>
            <a:endParaRPr sz="1600" dirty="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sym typeface="Droid Serif"/>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“They  struggled with evaluating, selecting, and putting trusted information to good use once they found it—the core set of information competencies that are critically important to the college-level research  process.” </a:t>
            </a:r>
          </a:p>
          <a:p>
            <a:pPr marL="5029200" lvl="0" indent="0" rtl="0">
              <a:spcBef>
                <a:spcPts val="0"/>
              </a:spcBef>
              <a:buNone/>
            </a:pPr>
            <a:r>
              <a:rPr lang="en" sz="3000">
                <a:solidFill>
                  <a:srgbClr val="999999"/>
                </a:solidFill>
                <a:latin typeface="Impact"/>
                <a:ea typeface="Impact"/>
                <a:cs typeface="Impact"/>
                <a:sym typeface="Impact"/>
              </a:rPr>
              <a:t>(Head, 2013, p. 30)</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Built knowledge by starting with background info</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Less “worksheet” answering</a:t>
            </a:r>
          </a:p>
          <a:p>
            <a:pPr marL="457200" lvl="0" indent="-381000" rtl="0">
              <a:spcBef>
                <a:spcPts val="0"/>
              </a:spcBef>
              <a:buClr>
                <a:srgbClr val="990000"/>
              </a:buClr>
              <a:buSzPct val="100000"/>
              <a:buFont typeface="Arial"/>
              <a:buChar char="●"/>
            </a:pPr>
            <a:r>
              <a:rPr lang="en" sz="2400"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More critical thinking about sources</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Better class discussions</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Easier for instructor to grade a single topic</a:t>
            </a:r>
          </a:p>
          <a:p>
            <a:pPr marL="914400" lvl="1" indent="-381000" rtl="0">
              <a:spcBef>
                <a:spcPts val="0"/>
              </a:spcBef>
              <a:buClr>
                <a:srgbClr val="990000"/>
              </a:buClr>
              <a:buSzPct val="100000"/>
              <a:buFont typeface="Courier New"/>
              <a:buChar char="o"/>
            </a:pPr>
            <a:r>
              <a:rPr lang="en" sz="2400"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And you feel less </a:t>
            </a:r>
            <a:r>
              <a:rPr lang="en" sz="2400" b="1"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hopeless </a:t>
            </a:r>
            <a:r>
              <a:rPr lang="en" sz="2400"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as an instructor</a:t>
            </a:r>
          </a:p>
          <a:p>
            <a:pPr marL="457200" lvl="0" indent="-381000" rtl="0">
              <a:spcBef>
                <a:spcPts val="0"/>
              </a:spcBef>
              <a:buClr>
                <a:srgbClr val="990000"/>
              </a:buClr>
              <a:buSzPct val="100000"/>
              <a:buFont typeface="Arial"/>
              <a:buChar char="●"/>
            </a:pPr>
            <a:r>
              <a:rPr lang="en" sz="2400"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Re-energized passion for teaching</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Opportunities in marketing course to students</a:t>
            </a:r>
          </a:p>
        </p:txBody>
      </p:sp>
      <p:sp>
        <p:nvSpPr>
          <p:cNvPr id="258" name="Shape 25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Instructor benefits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000"/>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000"/>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000"/>
                                        <p:tgtEl>
                                          <p:spTgt spid="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Effect transition="in" filter="fade">
                                      <p:cBhvr>
                                        <p:cTn id="22" dur="1000"/>
                                        <p:tgtEl>
                                          <p:spTgt spid="2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animEffect transition="in" filter="fade">
                                      <p:cBhvr>
                                        <p:cTn id="27" dur="1000"/>
                                        <p:tgtEl>
                                          <p:spTgt spid="2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7">
                                            <p:txEl>
                                              <p:pRg st="5" end="5"/>
                                            </p:txEl>
                                          </p:spTgt>
                                        </p:tgtEl>
                                        <p:attrNameLst>
                                          <p:attrName>style.visibility</p:attrName>
                                        </p:attrNameLst>
                                      </p:cBhvr>
                                      <p:to>
                                        <p:strVal val="visible"/>
                                      </p:to>
                                    </p:set>
                                    <p:animEffect transition="in" filter="fade">
                                      <p:cBhvr>
                                        <p:cTn id="32" dur="1000"/>
                                        <p:tgtEl>
                                          <p:spTgt spid="2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7">
                                            <p:txEl>
                                              <p:pRg st="6" end="6"/>
                                            </p:txEl>
                                          </p:spTgt>
                                        </p:tgtEl>
                                        <p:attrNameLst>
                                          <p:attrName>style.visibility</p:attrName>
                                        </p:attrNameLst>
                                      </p:cBhvr>
                                      <p:to>
                                        <p:strVal val="visible"/>
                                      </p:to>
                                    </p:set>
                                    <p:animEffect transition="in" filter="fade">
                                      <p:cBhvr>
                                        <p:cTn id="37" dur="1000"/>
                                        <p:tgtEl>
                                          <p:spTgt spid="2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7">
                                            <p:txEl>
                                              <p:pRg st="7" end="7"/>
                                            </p:txEl>
                                          </p:spTgt>
                                        </p:tgtEl>
                                        <p:attrNameLst>
                                          <p:attrName>style.visibility</p:attrName>
                                        </p:attrNameLst>
                                      </p:cBhvr>
                                      <p:to>
                                        <p:strVal val="visible"/>
                                      </p:to>
                                    </p:set>
                                    <p:animEffect transition="in" filter="fade">
                                      <p:cBhvr>
                                        <p:cTn id="42" dur="1000"/>
                                        <p:tgtEl>
                                          <p:spTgt spid="2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600">
                <a:solidFill>
                  <a:srgbClr val="990000"/>
                </a:solidFill>
                <a:latin typeface="Impact"/>
                <a:ea typeface="Impact"/>
                <a:cs typeface="Impact"/>
                <a:sym typeface="Impact"/>
              </a:rPr>
              <a:t>“One of the first challenges in developing a course that was topical rather than library-focused was deciding </a:t>
            </a:r>
            <a:br>
              <a:rPr lang="en" sz="3600">
                <a:solidFill>
                  <a:srgbClr val="990000"/>
                </a:solidFill>
                <a:latin typeface="Impact"/>
                <a:ea typeface="Impact"/>
                <a:cs typeface="Impact"/>
                <a:sym typeface="Impact"/>
              </a:rPr>
            </a:br>
            <a:r>
              <a:rPr lang="en" sz="3600">
                <a:solidFill>
                  <a:srgbClr val="990000"/>
                </a:solidFill>
                <a:latin typeface="Impact"/>
                <a:ea typeface="Impact"/>
                <a:cs typeface="Impact"/>
                <a:sym typeface="Impact"/>
              </a:rPr>
              <a:t>on a content focus.” </a:t>
            </a:r>
          </a:p>
          <a:p>
            <a:pPr marL="0" lvl="0" indent="0" algn="r" rtl="0">
              <a:spcBef>
                <a:spcPts val="0"/>
              </a:spcBef>
              <a:buNone/>
            </a:pPr>
            <a:r>
              <a:rPr lang="en" sz="3000">
                <a:solidFill>
                  <a:srgbClr val="999999"/>
                </a:solidFill>
                <a:latin typeface="Impact"/>
                <a:ea typeface="Impact"/>
                <a:cs typeface="Impact"/>
                <a:sym typeface="Impact"/>
              </a:rPr>
              <a:t>(Tagge, 2012)</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Activity: </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Side 1 of worksheet</a:t>
            </a:r>
          </a:p>
          <a:p>
            <a:pPr marL="914400" lvl="1" indent="-381000" rtl="0">
              <a:spcBef>
                <a:spcPts val="0"/>
              </a:spcBef>
              <a:buClr>
                <a:schemeClr val="dk1"/>
              </a:buClr>
              <a:buSzPct val="100000"/>
              <a:buFont typeface="Courier New"/>
              <a:buChar char="o"/>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List 3 topics/themes of interest to you (2 minutes)</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Finished? Trade sheets with shoulder partner</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Side 2 of worksheet</a:t>
            </a:r>
          </a:p>
          <a:p>
            <a:pPr marL="914400" lvl="1" indent="-381000" rtl="0">
              <a:spcBef>
                <a:spcPts val="0"/>
              </a:spcBef>
              <a:buClr>
                <a:schemeClr val="dk1"/>
              </a:buClr>
              <a:buSzPct val="100000"/>
              <a:buFont typeface="Courier New"/>
              <a:buChar char="o"/>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Pick </a:t>
            </a:r>
            <a:r>
              <a:rPr lang="en" sz="2400" b="1" u="sng"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one</a:t>
            </a:r>
            <a:r>
              <a:rPr lang="en" sz="2400" b="1"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rPr>
              <a:t> </a:t>
            </a: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topic from front of sheet</a:t>
            </a:r>
          </a:p>
          <a:p>
            <a:pPr marL="914400" lvl="1" indent="-381000" rtl="0">
              <a:spcBef>
                <a:spcPts val="0"/>
              </a:spcBef>
              <a:buClr>
                <a:schemeClr val="dk1"/>
              </a:buClr>
              <a:buSzPct val="100000"/>
              <a:buFont typeface="Courier New"/>
              <a:buChar char="o"/>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Write down three research questions related to majors at your college/university (5 minutes)</a:t>
            </a:r>
          </a:p>
          <a:p>
            <a:pPr marL="457200" lvl="0" indent="-381000" rtl="0">
              <a:spcBef>
                <a:spcPts val="0"/>
              </a:spcBef>
              <a:buClr>
                <a:schemeClr val="dk1"/>
              </a:buClr>
              <a:buSzPct val="100000"/>
              <a:buFont typeface="Arial"/>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Finished? Discuss in pairs...</a:t>
            </a:r>
          </a:p>
        </p:txBody>
      </p:sp>
      <p:sp>
        <p:nvSpPr>
          <p:cNvPr id="269" name="Shape 26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Choosing a theme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10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10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10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Effect transition="in" filter="fade">
                                      <p:cBhvr>
                                        <p:cTn id="22" dur="1000"/>
                                        <p:tgtEl>
                                          <p:spTgt spid="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Effect transition="in" filter="fade">
                                      <p:cBhvr>
                                        <p:cTn id="27" dur="1000"/>
                                        <p:tgtEl>
                                          <p:spTgt spid="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Effect transition="in" filter="fade">
                                      <p:cBhvr>
                                        <p:cTn id="32" dur="1000"/>
                                        <p:tgtEl>
                                          <p:spTgt spid="2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Effect transition="in" filter="fade">
                                      <p:cBhvr>
                                        <p:cTn id="37" dur="1000"/>
                                        <p:tgtEl>
                                          <p:spTgt spid="2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8">
                                            <p:txEl>
                                              <p:pRg st="7" end="7"/>
                                            </p:txEl>
                                          </p:spTgt>
                                        </p:tgtEl>
                                        <p:attrNameLst>
                                          <p:attrName>style.visibility</p:attrName>
                                        </p:attrNameLst>
                                      </p:cBhvr>
                                      <p:to>
                                        <p:strVal val="visible"/>
                                      </p:to>
                                    </p:set>
                                    <p:animEffect transition="in" filter="fade">
                                      <p:cBhvr>
                                        <p:cTn id="42" dur="1000"/>
                                        <p:tgtEl>
                                          <p:spTgt spid="2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What are you doing?</a:t>
            </a:r>
          </a:p>
        </p:txBody>
      </p:sp>
      <p:sp>
        <p:nvSpPr>
          <p:cNvPr id="92" name="Shape 9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sz="2800" dirty="0">
                <a:latin typeface="Georgia" panose="02040502050405020303" pitchFamily="18" charset="0"/>
              </a:rPr>
              <a:t>Do you teach a for-credit information literacy course? </a:t>
            </a:r>
            <a:r>
              <a:rPr lang="en" sz="2800" u="sng" dirty="0">
                <a:solidFill>
                  <a:srgbClr val="990000"/>
                </a:solidFill>
                <a:latin typeface="Georgia" panose="02040502050405020303" pitchFamily="18" charset="0"/>
                <a:hlinkClick r:id="rId3"/>
              </a:rPr>
              <a:t>http://goo.gl/qKVjad</a:t>
            </a:r>
            <a:r>
              <a:rPr lang="en" sz="2800" dirty="0">
                <a:latin typeface="Georgia" panose="02040502050405020303" pitchFamily="18" charset="0"/>
              </a:rPr>
              <a:t> </a:t>
            </a:r>
          </a:p>
          <a:p>
            <a:pPr lvl="0" rtl="0">
              <a:spcBef>
                <a:spcPts val="0"/>
              </a:spcBef>
              <a:buNone/>
            </a:pPr>
            <a:endParaRPr sz="2800" dirty="0">
              <a:latin typeface="Georgia" panose="02040502050405020303" pitchFamily="18" charset="0"/>
            </a:endParaRPr>
          </a:p>
          <a:p>
            <a:pPr marL="457200" lvl="0" indent="-406400" rtl="0">
              <a:spcBef>
                <a:spcPts val="0"/>
              </a:spcBef>
              <a:buClr>
                <a:schemeClr val="dk1"/>
              </a:buClr>
              <a:buSzPct val="100000"/>
              <a:buFont typeface="Arial"/>
              <a:buChar char="●"/>
            </a:pPr>
            <a:r>
              <a:rPr lang="en" sz="2800" dirty="0">
                <a:latin typeface="Georgia" panose="02040502050405020303" pitchFamily="18" charset="0"/>
              </a:rPr>
              <a:t>How many credits is your course? </a:t>
            </a:r>
            <a:r>
              <a:rPr lang="en" sz="2800" u="sng" dirty="0">
                <a:solidFill>
                  <a:srgbClr val="990000"/>
                </a:solidFill>
                <a:latin typeface="Georgia" panose="02040502050405020303" pitchFamily="18" charset="0"/>
                <a:hlinkClick r:id="rId4"/>
              </a:rPr>
              <a:t>http://goo.gl/gxv3j9</a:t>
            </a:r>
          </a:p>
          <a:p>
            <a:pPr lvl="0" rtl="0">
              <a:spcBef>
                <a:spcPts val="0"/>
              </a:spcBef>
              <a:buNone/>
            </a:pPr>
            <a:endParaRPr sz="2800" dirty="0">
              <a:latin typeface="Georgia" panose="02040502050405020303" pitchFamily="18" charset="0"/>
            </a:endParaRPr>
          </a:p>
          <a:p>
            <a:pPr marL="457200" lvl="0" indent="-406400" rtl="0">
              <a:spcBef>
                <a:spcPts val="0"/>
              </a:spcBef>
              <a:buClr>
                <a:schemeClr val="dk1"/>
              </a:buClr>
              <a:buSzPct val="100000"/>
              <a:buFont typeface="Arial"/>
              <a:buChar char="●"/>
            </a:pPr>
            <a:r>
              <a:rPr lang="en" sz="2800" dirty="0">
                <a:latin typeface="Georgia" panose="02040502050405020303" pitchFamily="18" charset="0"/>
              </a:rPr>
              <a:t>What are your frustrations with teaching an info lit course? </a:t>
            </a:r>
            <a:r>
              <a:rPr lang="en" sz="2800" u="sng" dirty="0">
                <a:solidFill>
                  <a:srgbClr val="990000"/>
                </a:solidFill>
                <a:latin typeface="Georgia" panose="02040502050405020303" pitchFamily="18" charset="0"/>
                <a:hlinkClick r:id="rId5"/>
              </a:rPr>
              <a:t>http://goo.gl/Ae3kRV</a:t>
            </a:r>
            <a:r>
              <a:rPr lang="en" sz="2800" dirty="0">
                <a:solidFill>
                  <a:srgbClr val="990000"/>
                </a:solidFill>
                <a:latin typeface="Georgia" panose="02040502050405020303" pitchFamily="18" charset="0"/>
              </a:rPr>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10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fade">
                                      <p:cBhvr>
                                        <p:cTn id="17" dur="10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fade">
                                      <p:cBhvr>
                                        <p:cTn id="22" dur="1000"/>
                                        <p:tgtEl>
                                          <p:spTgt spid="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Effect transition="in" filter="fade">
                                      <p:cBhvr>
                                        <p:cTn id="27" dur="1000"/>
                                        <p:tgtEl>
                                          <p:spTgt spid="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476100" y="748175"/>
            <a:ext cx="8191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“Framing information literacy as ‘learning about’ means not only changing the words we use; it also re-directs our own practice as teachers, especially in where we focus our instructional attention.”</a:t>
            </a:r>
          </a:p>
          <a:p>
            <a:pPr lvl="0" rtl="0">
              <a:spcBef>
                <a:spcPts val="0"/>
              </a:spcBef>
              <a:buNone/>
            </a:pPr>
            <a:r>
              <a:rPr lang="en" sz="3000">
                <a:solidFill>
                  <a:srgbClr val="CC0000"/>
                </a:solidFill>
                <a:latin typeface="Impact"/>
                <a:ea typeface="Impact"/>
                <a:cs typeface="Impact"/>
                <a:sym typeface="Impact"/>
              </a:rPr>
              <a:t> </a:t>
            </a:r>
          </a:p>
          <a:p>
            <a:pPr marL="0" lvl="0" indent="0" algn="r" rtl="0">
              <a:spcBef>
                <a:spcPts val="0"/>
              </a:spcBef>
              <a:buNone/>
            </a:pPr>
            <a:r>
              <a:rPr lang="en" sz="3000">
                <a:solidFill>
                  <a:srgbClr val="999999"/>
                </a:solidFill>
                <a:latin typeface="Impact"/>
                <a:ea typeface="Impact"/>
                <a:cs typeface="Impact"/>
                <a:sym typeface="Impact"/>
              </a:rPr>
              <a:t>(Holliday &amp; Rogers, 2013, p. 268)</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lgn="ctr" rtl="0">
              <a:spcBef>
                <a:spcPts val="0"/>
              </a:spcBef>
              <a:buNone/>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Special thanks to George Bergstrom  </a:t>
            </a:r>
            <a:b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at Sullivan University for his research help </a:t>
            </a:r>
            <a:b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and contributions in developing this topic </a:t>
            </a:r>
            <a:b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for presentation.</a:t>
            </a:r>
          </a:p>
          <a:p>
            <a:pPr lvl="0" algn="ctr" rtl="0">
              <a:spcBef>
                <a:spcPts val="0"/>
              </a:spcBef>
              <a:buNone/>
            </a:pPr>
            <a:endParaRPr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lvl="0" algn="ctr" rtl="0">
              <a:spcBef>
                <a:spcPts val="0"/>
              </a:spcBef>
              <a:buNone/>
            </a:pPr>
            <a:r>
              <a:rPr lang="en" sz="2400" dirty="0">
                <a:solidFill>
                  <a:srgbClr val="222222"/>
                </a:solidFill>
                <a:latin typeface="Georgia" panose="02040502050405020303" pitchFamily="18" charset="0"/>
                <a:ea typeface="Arial Unicode MS" panose="020B0604020202020204" pitchFamily="34" charset="-128"/>
                <a:cs typeface="Arial Unicode MS" panose="020B0604020202020204" pitchFamily="34" charset="-128"/>
                <a:sym typeface="Droid Serif"/>
              </a:rPr>
              <a:t>gbergstrom@sullivan.edu</a:t>
            </a:r>
          </a:p>
        </p:txBody>
      </p:sp>
      <p:sp>
        <p:nvSpPr>
          <p:cNvPr id="280" name="Shape 28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solidFill>
                  <a:schemeClr val="lt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Acknowledgements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200" y="1581150"/>
            <a:ext cx="3787200" cy="814800"/>
          </a:xfrm>
          <a:prstGeom prst="rect">
            <a:avLst/>
          </a:prstGeom>
        </p:spPr>
        <p:txBody>
          <a:bodyPr lIns="91425" tIns="91425" rIns="91425" bIns="91425" anchor="t" anchorCtr="0">
            <a:noAutofit/>
          </a:bodyPr>
          <a:lstStyle/>
          <a:p>
            <a:pPr lvl="0" rtl="0">
              <a:spcBef>
                <a:spcPts val="0"/>
              </a:spcBef>
              <a:buNone/>
            </a:pPr>
            <a:r>
              <a:rPr lang="en" dirty="0">
                <a:latin typeface="Georgia" panose="02040502050405020303" pitchFamily="18" charset="0"/>
                <a:ea typeface="Arial Unicode MS" panose="020B0604020202020204" pitchFamily="34" charset="-128"/>
                <a:cs typeface="Arial Unicode MS" panose="020B0604020202020204" pitchFamily="34" charset="-128"/>
                <a:sym typeface="Droid Serif"/>
              </a:rPr>
              <a:t>Elizabeth Price</a:t>
            </a:r>
          </a:p>
          <a:p>
            <a:pPr lvl="0" rtl="0">
              <a:spcBef>
                <a:spcPts val="0"/>
              </a:spcBef>
              <a:buNone/>
            </a:pPr>
            <a:r>
              <a:rPr lang="en" u="sng"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3"/>
              </a:rPr>
              <a:t>eprice4@murraystate.edu</a:t>
            </a:r>
          </a:p>
          <a:p>
            <a:pPr lvl="0" rtl="0">
              <a:spcBef>
                <a:spcPts val="0"/>
              </a:spcBef>
              <a:buNone/>
            </a:pPr>
            <a:endParaRPr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lvl="0" rtl="0">
              <a:spcBef>
                <a:spcPts val="0"/>
              </a:spcBef>
              <a:buNone/>
            </a:pPr>
            <a:endParaRPr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lvl="0" rtl="0">
              <a:spcBef>
                <a:spcPts val="0"/>
              </a:spcBef>
              <a:buNone/>
            </a:pPr>
            <a:endParaRPr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a:spcBef>
                <a:spcPts val="0"/>
              </a:spcBef>
              <a:buNone/>
            </a:pPr>
            <a:endParaRPr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p:txBody>
      </p:sp>
      <p:sp>
        <p:nvSpPr>
          <p:cNvPr id="286" name="Shape 286"/>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Contact information</a:t>
            </a:r>
          </a:p>
        </p:txBody>
      </p:sp>
      <p:sp>
        <p:nvSpPr>
          <p:cNvPr id="287" name="Shape 287"/>
          <p:cNvSpPr txBox="1"/>
          <p:nvPr/>
        </p:nvSpPr>
        <p:spPr>
          <a:xfrm>
            <a:off x="4410600" y="1387050"/>
            <a:ext cx="4276200" cy="1202999"/>
          </a:xfrm>
          <a:prstGeom prst="rect">
            <a:avLst/>
          </a:prstGeom>
        </p:spPr>
        <p:txBody>
          <a:bodyPr lIns="91425" tIns="91425" rIns="91425" bIns="91425" anchor="ctr" anchorCtr="0">
            <a:noAutofit/>
          </a:bodyPr>
          <a:lstStyle/>
          <a:p>
            <a:pPr lvl="0" rtl="0">
              <a:spcBef>
                <a:spcPts val="0"/>
              </a:spcBef>
              <a:buNone/>
            </a:pPr>
            <a:r>
              <a:rPr lang="en" sz="2000"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Becky Richardson</a:t>
            </a:r>
          </a:p>
          <a:p>
            <a:pPr lvl="0" rtl="0">
              <a:spcBef>
                <a:spcPts val="0"/>
              </a:spcBef>
              <a:buNone/>
            </a:pPr>
            <a:r>
              <a:rPr lang="en" sz="2000" u="sng" dirty="0">
                <a:solidFill>
                  <a:srgbClr val="990000"/>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4"/>
              </a:rPr>
              <a:t>rrichardson5@murraystate.edu</a:t>
            </a:r>
          </a:p>
        </p:txBody>
      </p:sp>
      <p:sp>
        <p:nvSpPr>
          <p:cNvPr id="288" name="Shape 288"/>
          <p:cNvSpPr txBox="1"/>
          <p:nvPr/>
        </p:nvSpPr>
        <p:spPr>
          <a:xfrm>
            <a:off x="457200" y="3637250"/>
            <a:ext cx="8229600" cy="1085399"/>
          </a:xfrm>
          <a:prstGeom prst="rect">
            <a:avLst/>
          </a:prstGeom>
        </p:spPr>
        <p:txBody>
          <a:bodyPr lIns="91425" tIns="91425" rIns="91425" bIns="91425" anchor="ctr" anchorCtr="0">
            <a:noAutofit/>
          </a:bodyPr>
          <a:lstStyle/>
          <a:p>
            <a:pPr lvl="0" algn="ctr" rtl="0">
              <a:spcBef>
                <a:spcPts val="0"/>
              </a:spcBef>
              <a:buNone/>
            </a:pPr>
            <a:r>
              <a:rPr lang="en" sz="2000" i="1" dirty="0">
                <a:solidFill>
                  <a:schemeClr val="dk1"/>
                </a:solidFill>
                <a:latin typeface="Georgia" panose="02040502050405020303" pitchFamily="18" charset="0"/>
                <a:ea typeface="Arial Unicode MS" panose="020B0604020202020204" pitchFamily="34" charset="-128"/>
                <a:cs typeface="Arial Unicode MS" panose="020B0604020202020204" pitchFamily="34" charset="-128"/>
                <a:sym typeface="Droid Serif"/>
              </a:rPr>
              <a:t>Email addresses and short URL for slides available on handout.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0" lvl="0" indent="0" rtl="0">
              <a:lnSpc>
                <a:spcPct val="115000"/>
              </a:lnSpc>
              <a:spcBef>
                <a:spcPts val="0"/>
              </a:spcBef>
              <a:buSzPct val="184615"/>
              <a:buFont typeface="Droid Serif"/>
              <a:buNone/>
            </a:pP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Badke, W. (2008). Ten reasons to teach information literacy for credit.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Online</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32</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(6), 47-49.</a:t>
            </a:r>
          </a:p>
          <a:p>
            <a:pPr marL="457200" lvl="0" indent="-228600" rtl="0">
              <a:lnSpc>
                <a:spcPct val="115000"/>
              </a:lnSpc>
              <a:spcBef>
                <a:spcPts val="0"/>
              </a:spcBef>
              <a:buFont typeface="Droid Serif"/>
              <a:buNone/>
            </a:pPr>
            <a:endParaRPr sz="13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0" lvl="0" indent="0" rtl="0">
              <a:lnSpc>
                <a:spcPct val="115000"/>
              </a:lnSpc>
              <a:spcBef>
                <a:spcPts val="0"/>
              </a:spcBef>
              <a:buSzPct val="184615"/>
              <a:buFont typeface="Droid Serif"/>
              <a:buNone/>
            </a:pP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Barry, M. (2011). Research for the greater good: Incorporating service learning into </a:t>
            </a:r>
            <a:b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an information literacy course at Wright State University.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College &amp; Research Libraries             </a:t>
            </a:r>
            <a:b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          News</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72(6), 345-348. </a:t>
            </a:r>
          </a:p>
          <a:p>
            <a:pPr marL="457200" lvl="0" indent="-228600" rtl="0">
              <a:lnSpc>
                <a:spcPct val="115000"/>
              </a:lnSpc>
              <a:spcBef>
                <a:spcPts val="0"/>
              </a:spcBef>
              <a:buFont typeface="Droid Serif"/>
              <a:buNone/>
            </a:pPr>
            <a:endParaRPr sz="13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0" lvl="0" indent="0" rtl="0">
              <a:lnSpc>
                <a:spcPct val="115000"/>
              </a:lnSpc>
              <a:spcBef>
                <a:spcPts val="0"/>
              </a:spcBef>
              <a:buSzPct val="184615"/>
              <a:buFont typeface="Droid Serif"/>
              <a:buNone/>
            </a:pP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Beilin, I., &amp; Leonard, A. E. (2013). Teaching the skills to question: A credit-course approach </a:t>
            </a:r>
            <a:b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to critical information literacy.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Urban Library Journal</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19</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(1), </a:t>
            </a: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1-10.</a:t>
            </a:r>
          </a:p>
          <a:p>
            <a:pPr marL="0" lvl="0" indent="0" rtl="0">
              <a:lnSpc>
                <a:spcPct val="115000"/>
              </a:lnSpc>
              <a:spcBef>
                <a:spcPts val="0"/>
              </a:spcBef>
              <a:buSzPct val="184615"/>
              <a:buFont typeface="Droid Serif"/>
              <a:buNone/>
            </a:pPr>
            <a:endPar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0" lvl="0" indent="-457200" rtl="0">
              <a:lnSpc>
                <a:spcPct val="115000"/>
              </a:lnSpc>
              <a:spcBef>
                <a:spcPts val="0"/>
              </a:spcBef>
              <a:buSzPct val="184615"/>
              <a:buFont typeface="Droid Serif"/>
              <a:buNone/>
            </a:pP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Burkhardt</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J.M., MacDonald, M.C., &amp; Rathemacher, A.J. (2010). The paper trail project.</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 Teaching </a:t>
            </a:r>
            <a: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a:t>
            </a:r>
            <a:b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Information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Literacy: 50 Standards-Based Exercises for College Students</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Chicago: American Library </a:t>
            </a: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Association</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a:t>
            </a: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101-121.</a:t>
            </a:r>
          </a:p>
          <a:p>
            <a:pPr marL="0" lvl="0" indent="-457200" rtl="0">
              <a:lnSpc>
                <a:spcPct val="115000"/>
              </a:lnSpc>
              <a:spcBef>
                <a:spcPts val="0"/>
              </a:spcBef>
              <a:buSzPct val="184615"/>
              <a:buFont typeface="Droid Serif"/>
              <a:buNone/>
            </a:pPr>
            <a:endPar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0" lvl="0" indent="-457200" rtl="0">
              <a:lnSpc>
                <a:spcPct val="115000"/>
              </a:lnSpc>
              <a:spcBef>
                <a:spcPts val="0"/>
              </a:spcBef>
              <a:buSzPct val="184615"/>
              <a:buFont typeface="Droid Serif"/>
              <a:buNone/>
            </a:pPr>
            <a:r>
              <a:rPr lang="en" sz="13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Flaspohler</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M.R. (2012). The Millennials go to the library: Or do they? In</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 Engaging first-year students in </a:t>
            </a:r>
            <a: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a:r>
            <a:b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br>
            <a:r>
              <a:rPr lang="en" sz="1300" i="1"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          meaningful </a:t>
            </a:r>
            <a:r>
              <a:rPr lang="en" sz="13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library research: A practical guide for teaching faculty</a:t>
            </a:r>
            <a:r>
              <a:rPr lang="en" sz="1300" dirty="0">
                <a:latin typeface="Georgia" panose="02040502050405020303" pitchFamily="18" charset="0"/>
                <a:ea typeface="Arial Unicode MS" panose="020B0604020202020204" pitchFamily="34" charset="-128"/>
                <a:cs typeface="Arial Unicode MS" panose="020B0604020202020204" pitchFamily="34" charset="-128"/>
                <a:sym typeface="Droid Serif"/>
              </a:rPr>
              <a:t>. Oxford: Chandos, 13-42.</a:t>
            </a:r>
          </a:p>
        </p:txBody>
      </p:sp>
      <p:sp>
        <p:nvSpPr>
          <p:cNvPr id="294" name="Shape 294"/>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References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00050" lvl="0" rtl="0">
              <a:lnSpc>
                <a:spcPct val="115000"/>
              </a:lnSpc>
              <a:spcBef>
                <a:spcPts val="0"/>
              </a:spcBef>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Fister, B. (2013, January 18). Welcome to the Palace of Ambiguity.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Library Babel Fish</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Retrieved from </a:t>
            </a:r>
            <a:r>
              <a:rPr lang="en" sz="1400" u="sng" dirty="0">
                <a:solidFill>
                  <a:srgbClr val="1155CC"/>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3"/>
              </a:rPr>
              <a:t>http://www.insidehighered.com/</a:t>
            </a:r>
          </a:p>
          <a:p>
            <a:pPr marL="400050" lvl="0" rtl="0">
              <a:lnSpc>
                <a:spcPct val="115000"/>
              </a:lnSpc>
              <a:spcBef>
                <a:spcPts val="0"/>
              </a:spcBef>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Clr>
                <a:schemeClr val="dk1"/>
              </a:buClr>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Head, A.J. (2013). Learning the ropes: How freshmen conduct course research once they enter college.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Project Information Literacy. </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Retrieved from http://projectinfolit.org/images/pdfs/pil_2013_freshmenstudy_fullreport.pdf</a:t>
            </a:r>
          </a:p>
          <a:p>
            <a:pPr marL="400050" lvl="0" rtl="0">
              <a:lnSpc>
                <a:spcPct val="115000"/>
              </a:lnSpc>
              <a:spcBef>
                <a:spcPts val="0"/>
              </a:spcBef>
              <a:buClr>
                <a:schemeClr val="dk1"/>
              </a:buClr>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Clr>
                <a:schemeClr val="dk1"/>
              </a:buClr>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Holliday, W. &amp; Rogers, J. (2013). Talking about information literacy: The mediating role of discourse in a college writing classroom.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Portal: Libraries and the Academy</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13</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(3), 257-271. </a:t>
            </a:r>
          </a:p>
          <a:p>
            <a:pPr marL="400050" lvl="0" rtl="0">
              <a:lnSpc>
                <a:spcPct val="115000"/>
              </a:lnSpc>
              <a:spcBef>
                <a:spcPts val="0"/>
              </a:spcBef>
              <a:buClr>
                <a:schemeClr val="dk1"/>
              </a:buClr>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Kitts, R. (2013, April 11).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Get moving with library instruction</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Lecture presented at Association of College and Research Libraries, Indianapolis.</a:t>
            </a:r>
          </a:p>
        </p:txBody>
      </p:sp>
      <p:sp>
        <p:nvSpPr>
          <p:cNvPr id="300" name="Shape 30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References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00050" lvl="0" rtl="0">
              <a:lnSpc>
                <a:spcPct val="115000"/>
              </a:lnSpc>
              <a:spcBef>
                <a:spcPts val="0"/>
              </a:spcBef>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Kuh, G. D. (2007, June 15). How to help students achieve.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Chronicle of Higher Education</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 53</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(41), 12-13. Retrieved from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Academic Search Complete</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a:t>
            </a:r>
          </a:p>
          <a:p>
            <a:pPr marL="400050" lvl="0" rtl="0">
              <a:lnSpc>
                <a:spcPct val="115000"/>
              </a:lnSpc>
              <a:spcBef>
                <a:spcPts val="0"/>
              </a:spcBef>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Price, E. and Bergstrom, G. (2013).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Gilligan, Norm and a few Friends: Using a theme to make your course more meaningful</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Presented at Kentucky Library Association Library Instruction Round Table Conference at Eastern Kentucky University in Richmond, Ky.           </a:t>
            </a:r>
          </a:p>
          <a:p>
            <a:pPr marL="400050" lvl="0" rtl="0">
              <a:lnSpc>
                <a:spcPct val="115000"/>
              </a:lnSpc>
              <a:spcBef>
                <a:spcPts val="0"/>
              </a:spcBef>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Clr>
                <a:schemeClr val="dk1"/>
              </a:buClr>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Stahura, D.  and Milanese, E. (2013).  Teaching with zombies: Bringing information literacy back from the dead.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College &amp; Research Libraries News 7</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(4), 354-356. Retrieved from </a:t>
            </a:r>
            <a:r>
              <a:rPr lang="en" sz="1400" u="sng" dirty="0">
                <a:solidFill>
                  <a:srgbClr val="1155CC"/>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3"/>
              </a:rPr>
              <a:t>http://crln.acrl.org/content/74/7/354.full</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a:t>
            </a:r>
          </a:p>
          <a:p>
            <a:pPr marL="400050" lvl="0" rtl="0">
              <a:lnSpc>
                <a:spcPct val="115000"/>
              </a:lnSpc>
              <a:spcBef>
                <a:spcPts val="0"/>
              </a:spcBef>
              <a:buClr>
                <a:schemeClr val="dk1"/>
              </a:buClr>
              <a:buFont typeface="Arial"/>
              <a:buNone/>
            </a:pPr>
            <a:endParaRPr sz="14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a:p>
            <a:pPr marL="400050" lvl="0" rtl="0">
              <a:lnSpc>
                <a:spcPct val="115000"/>
              </a:lnSpc>
              <a:spcBef>
                <a:spcPts val="0"/>
              </a:spcBef>
              <a:buSzPct val="78571"/>
              <a:buFont typeface="Arial"/>
              <a:buNone/>
            </a:pP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Tagge, N. (2012, March 7). From the frying pan into the fire (and back again): Adventures in subject-based, credit instruction. </a:t>
            </a:r>
            <a:r>
              <a:rPr lang="en" sz="1400" i="1" dirty="0">
                <a:latin typeface="Georgia" panose="02040502050405020303" pitchFamily="18" charset="0"/>
                <a:ea typeface="Arial Unicode MS" panose="020B0604020202020204" pitchFamily="34" charset="-128"/>
                <a:cs typeface="Arial Unicode MS" panose="020B0604020202020204" pitchFamily="34" charset="-128"/>
                <a:sym typeface="Droid Serif"/>
              </a:rPr>
              <a:t>In the Library with the Lead Pipe</a:t>
            </a:r>
            <a:r>
              <a:rPr lang="en" sz="1400" dirty="0">
                <a:latin typeface="Georgia" panose="02040502050405020303" pitchFamily="18" charset="0"/>
                <a:ea typeface="Arial Unicode MS" panose="020B0604020202020204" pitchFamily="34" charset="-128"/>
                <a:cs typeface="Arial Unicode MS" panose="020B0604020202020204" pitchFamily="34" charset="-128"/>
                <a:sym typeface="Droid Serif"/>
              </a:rPr>
              <a:t>. Retrieved from </a:t>
            </a:r>
            <a:r>
              <a:rPr lang="en" sz="1400" u="sng" dirty="0">
                <a:solidFill>
                  <a:srgbClr val="1155CC"/>
                </a:solidFill>
                <a:latin typeface="Georgia" panose="02040502050405020303" pitchFamily="18" charset="0"/>
                <a:ea typeface="Arial Unicode MS" panose="020B0604020202020204" pitchFamily="34" charset="-128"/>
                <a:cs typeface="Arial Unicode MS" panose="020B0604020202020204" pitchFamily="34" charset="-128"/>
                <a:sym typeface="Droid Serif"/>
                <a:hlinkClick r:id="rId4"/>
              </a:rPr>
              <a:t>http://www.inthelibrarywiththeleadpipe.org</a:t>
            </a:r>
          </a:p>
        </p:txBody>
      </p:sp>
      <p:sp>
        <p:nvSpPr>
          <p:cNvPr id="306" name="Shape 306"/>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References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612175" y="647550"/>
            <a:ext cx="8191800" cy="3978299"/>
          </a:xfrm>
          <a:prstGeom prst="rect">
            <a:avLst/>
          </a:prstGeom>
        </p:spPr>
        <p:txBody>
          <a:bodyPr lIns="91425" tIns="91425" rIns="91425" bIns="91425" anchor="t" anchorCtr="0">
            <a:noAutofit/>
          </a:bodyPr>
          <a:lstStyle/>
          <a:p>
            <a:pPr lvl="0" rtl="0">
              <a:spcBef>
                <a:spcPts val="0"/>
              </a:spcBef>
              <a:buNone/>
            </a:pPr>
            <a:r>
              <a:rPr lang="en" sz="3000">
                <a:solidFill>
                  <a:srgbClr val="990000"/>
                </a:solidFill>
                <a:latin typeface="Impact"/>
                <a:ea typeface="Impact"/>
                <a:cs typeface="Impact"/>
                <a:sym typeface="Impact"/>
              </a:rPr>
              <a:t>“The most glaring mistake in higher education today is the belief that students learn to do research by doing it. This is absolutely not the case, as countless studies of student research ability have demonstrated.” </a:t>
            </a:r>
          </a:p>
          <a:p>
            <a:pPr marL="5029200" indent="0">
              <a:spcBef>
                <a:spcPts val="0"/>
              </a:spcBef>
              <a:buNone/>
            </a:pPr>
            <a:r>
              <a:rPr lang="en" sz="3000">
                <a:solidFill>
                  <a:srgbClr val="999999"/>
                </a:solidFill>
                <a:latin typeface="Impact"/>
                <a:ea typeface="Impact"/>
                <a:cs typeface="Impact"/>
                <a:sym typeface="Impact"/>
              </a:rPr>
              <a:t>(Badke, 2008, p. 2)</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lnSpc>
                <a:spcPct val="115000"/>
              </a:lnSpc>
              <a:spcBef>
                <a:spcPts val="0"/>
              </a:spcBef>
              <a:buNone/>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INF (LOR) 101 Research in the Information Age </a:t>
            </a:r>
          </a:p>
          <a:p>
            <a:pPr marL="457200" lvl="0" indent="-342900" rtl="0">
              <a:lnSpc>
                <a:spcPct val="115000"/>
              </a:lnSpc>
              <a:spcBef>
                <a:spcPts val="0"/>
              </a:spcBef>
              <a:buClr>
                <a:schemeClr val="dk1"/>
              </a:buClr>
              <a:buSzPct val="100000"/>
              <a:buFont typeface="Droid Serif"/>
              <a:buChar char="●"/>
            </a:pPr>
            <a:r>
              <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rPr>
              <a:t>3 credits</a:t>
            </a:r>
          </a:p>
          <a:p>
            <a:pPr marL="457200" lvl="0" indent="-342900" rtl="0">
              <a:lnSpc>
                <a:spcPct val="115000"/>
              </a:lnSpc>
              <a:spcBef>
                <a:spcPts val="0"/>
              </a:spcBef>
              <a:buClr>
                <a:schemeClr val="dk1"/>
              </a:buClr>
              <a:buSzPct val="100000"/>
              <a:buFont typeface="Droid Serif"/>
              <a:buChar char="●"/>
            </a:pPr>
            <a:r>
              <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rPr>
              <a:t>Fulfills General Studies requirement</a:t>
            </a:r>
          </a:p>
          <a:p>
            <a:pPr marL="457200" lvl="0" indent="-342900" rtl="0">
              <a:lnSpc>
                <a:spcPct val="115000"/>
              </a:lnSpc>
              <a:spcBef>
                <a:spcPts val="0"/>
              </a:spcBef>
              <a:buClr>
                <a:schemeClr val="dk1"/>
              </a:buClr>
              <a:buSzPct val="100000"/>
              <a:buFont typeface="Droid Serif"/>
              <a:buChar char="●"/>
            </a:pPr>
            <a:r>
              <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rPr>
              <a:t>Catalog: A course designed to explore the phenomena, activities, and issues surrounding the development, gathering, organization, and use of information and resources in a global community. Designed to acquaint students with best practices in information-seeking behavior for various situational, civic, and scholarly purposes, with specific attention given to the ethics of using and creating information. </a:t>
            </a:r>
          </a:p>
          <a:p>
            <a:pPr>
              <a:spcBef>
                <a:spcPts val="0"/>
              </a:spcBef>
              <a:buNone/>
            </a:pPr>
            <a:endParaRPr dirty="0">
              <a:latin typeface="Georgia" panose="02040502050405020303" pitchFamily="18" charset="0"/>
            </a:endParaRPr>
          </a:p>
        </p:txBody>
      </p:sp>
      <p:sp>
        <p:nvSpPr>
          <p:cNvPr id="103" name="Shape 10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Background of class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stretch>
            <a:fillRect/>
          </a:stretch>
        </p:blipFill>
        <p:spPr>
          <a:xfrm>
            <a:off x="152400" y="152400"/>
            <a:ext cx="8764049" cy="482274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i="1" dirty="0">
                <a:latin typeface="Georgia" panose="02040502050405020303" pitchFamily="18" charset="0"/>
                <a:ea typeface="Arial Unicode MS" panose="020B0604020202020204" pitchFamily="34" charset="-128"/>
                <a:cs typeface="Arial Unicode MS" panose="020B0604020202020204" pitchFamily="34" charset="-128"/>
                <a:sym typeface="Droid Serif"/>
              </a:rPr>
              <a:t>Academic disciplines</a:t>
            </a:r>
          </a:p>
        </p:txBody>
      </p:sp>
      <p:grpSp>
        <p:nvGrpSpPr>
          <p:cNvPr id="114" name="Shape 114"/>
          <p:cNvGrpSpPr/>
          <p:nvPr/>
        </p:nvGrpSpPr>
        <p:grpSpPr>
          <a:xfrm>
            <a:off x="723075" y="1433850"/>
            <a:ext cx="5977124" cy="1149725"/>
            <a:chOff x="723075" y="1433850"/>
            <a:chExt cx="5977124" cy="1149725"/>
          </a:xfrm>
        </p:grpSpPr>
        <p:sp>
          <p:nvSpPr>
            <p:cNvPr id="115" name="Shape 115"/>
            <p:cNvSpPr/>
            <p:nvPr/>
          </p:nvSpPr>
          <p:spPr>
            <a:xfrm>
              <a:off x="723075" y="1433850"/>
              <a:ext cx="1498150" cy="1149724"/>
            </a:xfrm>
            <a:custGeom>
              <a:avLst/>
              <a:gdLst/>
              <a:ahLst/>
              <a:cxnLst/>
              <a:rect l="0" t="0" r="0" b="0"/>
              <a:pathLst>
                <a:path w="986" h="724" extrusionOk="0">
                  <a:moveTo>
                    <a:pt x="4" y="11"/>
                  </a:moveTo>
                  <a:lnTo>
                    <a:pt x="0" y="191"/>
                  </a:lnTo>
                  <a:lnTo>
                    <a:pt x="41" y="191"/>
                  </a:lnTo>
                  <a:lnTo>
                    <a:pt x="45" y="142"/>
                  </a:lnTo>
                  <a:cubicBezTo>
                    <a:pt x="48" y="108"/>
                    <a:pt x="68" y="91"/>
                    <a:pt x="104" y="91"/>
                  </a:cubicBezTo>
                  <a:lnTo>
                    <a:pt x="366" y="91"/>
                  </a:lnTo>
                  <a:lnTo>
                    <a:pt x="130" y="724"/>
                  </a:lnTo>
                  <a:lnTo>
                    <a:pt x="206" y="724"/>
                  </a:lnTo>
                  <a:lnTo>
                    <a:pt x="452" y="40"/>
                  </a:lnTo>
                  <a:lnTo>
                    <a:pt x="452" y="11"/>
                  </a:lnTo>
                  <a:close/>
                  <a:moveTo>
                    <a:pt x="757" y="0"/>
                  </a:moveTo>
                  <a:cubicBezTo>
                    <a:pt x="725" y="0"/>
                    <a:pt x="697" y="3"/>
                    <a:pt x="672" y="10"/>
                  </a:cubicBezTo>
                  <a:cubicBezTo>
                    <a:pt x="648" y="16"/>
                    <a:pt x="627" y="26"/>
                    <a:pt x="611" y="38"/>
                  </a:cubicBezTo>
                  <a:cubicBezTo>
                    <a:pt x="595" y="50"/>
                    <a:pt x="582" y="64"/>
                    <a:pt x="574" y="80"/>
                  </a:cubicBezTo>
                  <a:cubicBezTo>
                    <a:pt x="566" y="97"/>
                    <a:pt x="562" y="115"/>
                    <a:pt x="562" y="134"/>
                  </a:cubicBezTo>
                  <a:cubicBezTo>
                    <a:pt x="562" y="146"/>
                    <a:pt x="564" y="157"/>
                    <a:pt x="568" y="165"/>
                  </a:cubicBezTo>
                  <a:cubicBezTo>
                    <a:pt x="572" y="174"/>
                    <a:pt x="579" y="180"/>
                    <a:pt x="586" y="185"/>
                  </a:cubicBezTo>
                  <a:cubicBezTo>
                    <a:pt x="594" y="190"/>
                    <a:pt x="603" y="194"/>
                    <a:pt x="614" y="196"/>
                  </a:cubicBezTo>
                  <a:cubicBezTo>
                    <a:pt x="624" y="198"/>
                    <a:pt x="635" y="199"/>
                    <a:pt x="647" y="199"/>
                  </a:cubicBezTo>
                  <a:cubicBezTo>
                    <a:pt x="647" y="179"/>
                    <a:pt x="649" y="160"/>
                    <a:pt x="652" y="142"/>
                  </a:cubicBezTo>
                  <a:cubicBezTo>
                    <a:pt x="655" y="124"/>
                    <a:pt x="660" y="108"/>
                    <a:pt x="668" y="95"/>
                  </a:cubicBezTo>
                  <a:cubicBezTo>
                    <a:pt x="677" y="81"/>
                    <a:pt x="688" y="70"/>
                    <a:pt x="702" y="62"/>
                  </a:cubicBezTo>
                  <a:cubicBezTo>
                    <a:pt x="716" y="54"/>
                    <a:pt x="735" y="50"/>
                    <a:pt x="757" y="50"/>
                  </a:cubicBezTo>
                  <a:cubicBezTo>
                    <a:pt x="775" y="50"/>
                    <a:pt x="790" y="53"/>
                    <a:pt x="803" y="59"/>
                  </a:cubicBezTo>
                  <a:cubicBezTo>
                    <a:pt x="816" y="65"/>
                    <a:pt x="826" y="74"/>
                    <a:pt x="835" y="85"/>
                  </a:cubicBezTo>
                  <a:cubicBezTo>
                    <a:pt x="843" y="96"/>
                    <a:pt x="849" y="109"/>
                    <a:pt x="853" y="125"/>
                  </a:cubicBezTo>
                  <a:cubicBezTo>
                    <a:pt x="857" y="140"/>
                    <a:pt x="859" y="158"/>
                    <a:pt x="859" y="177"/>
                  </a:cubicBezTo>
                  <a:cubicBezTo>
                    <a:pt x="859" y="200"/>
                    <a:pt x="857" y="221"/>
                    <a:pt x="852" y="242"/>
                  </a:cubicBezTo>
                  <a:cubicBezTo>
                    <a:pt x="847" y="263"/>
                    <a:pt x="839" y="284"/>
                    <a:pt x="828" y="305"/>
                  </a:cubicBezTo>
                  <a:cubicBezTo>
                    <a:pt x="817" y="327"/>
                    <a:pt x="802" y="350"/>
                    <a:pt x="784" y="375"/>
                  </a:cubicBezTo>
                  <a:cubicBezTo>
                    <a:pt x="766" y="399"/>
                    <a:pt x="744" y="427"/>
                    <a:pt x="717" y="458"/>
                  </a:cubicBezTo>
                  <a:lnTo>
                    <a:pt x="550" y="650"/>
                  </a:lnTo>
                  <a:lnTo>
                    <a:pt x="550" y="724"/>
                  </a:lnTo>
                  <a:lnTo>
                    <a:pt x="980" y="724"/>
                  </a:lnTo>
                  <a:lnTo>
                    <a:pt x="985" y="551"/>
                  </a:lnTo>
                  <a:lnTo>
                    <a:pt x="943" y="551"/>
                  </a:lnTo>
                  <a:lnTo>
                    <a:pt x="939" y="569"/>
                  </a:lnTo>
                  <a:cubicBezTo>
                    <a:pt x="937" y="579"/>
                    <a:pt x="934" y="588"/>
                    <a:pt x="931" y="597"/>
                  </a:cubicBezTo>
                  <a:cubicBezTo>
                    <a:pt x="927" y="606"/>
                    <a:pt x="923" y="614"/>
                    <a:pt x="916" y="621"/>
                  </a:cubicBezTo>
                  <a:cubicBezTo>
                    <a:pt x="910" y="627"/>
                    <a:pt x="902" y="633"/>
                    <a:pt x="893" y="637"/>
                  </a:cubicBezTo>
                  <a:cubicBezTo>
                    <a:pt x="883" y="641"/>
                    <a:pt x="870" y="644"/>
                    <a:pt x="855" y="644"/>
                  </a:cubicBezTo>
                  <a:lnTo>
                    <a:pt x="625" y="644"/>
                  </a:lnTo>
                  <a:lnTo>
                    <a:pt x="793" y="457"/>
                  </a:lnTo>
                  <a:cubicBezTo>
                    <a:pt x="820" y="428"/>
                    <a:pt x="843" y="401"/>
                    <a:pt x="864" y="375"/>
                  </a:cubicBezTo>
                  <a:cubicBezTo>
                    <a:pt x="885" y="350"/>
                    <a:pt x="902" y="326"/>
                    <a:pt x="916" y="303"/>
                  </a:cubicBezTo>
                  <a:cubicBezTo>
                    <a:pt x="931" y="280"/>
                    <a:pt x="942" y="257"/>
                    <a:pt x="949" y="235"/>
                  </a:cubicBezTo>
                  <a:cubicBezTo>
                    <a:pt x="957" y="213"/>
                    <a:pt x="960" y="190"/>
                    <a:pt x="960" y="166"/>
                  </a:cubicBezTo>
                  <a:cubicBezTo>
                    <a:pt x="960" y="141"/>
                    <a:pt x="956" y="118"/>
                    <a:pt x="946" y="98"/>
                  </a:cubicBezTo>
                  <a:cubicBezTo>
                    <a:pt x="937" y="77"/>
                    <a:pt x="924" y="60"/>
                    <a:pt x="906" y="45"/>
                  </a:cubicBezTo>
                  <a:cubicBezTo>
                    <a:pt x="889" y="31"/>
                    <a:pt x="867" y="19"/>
                    <a:pt x="842" y="12"/>
                  </a:cubicBezTo>
                  <a:cubicBezTo>
                    <a:pt x="817" y="4"/>
                    <a:pt x="789" y="0"/>
                    <a:pt x="757" y="0"/>
                  </a:cubicBezTo>
                  <a:close/>
                </a:path>
              </a:pathLst>
            </a:custGeom>
            <a:solidFill>
              <a:srgbClr val="990000"/>
            </a:solidFill>
            <a:ln w="19050" cap="flat">
              <a:solidFill>
                <a:schemeClr val="dk2"/>
              </a:solidFill>
              <a:prstDash val="solid"/>
              <a:round/>
              <a:headEnd type="none" w="med" len="med"/>
              <a:tailEnd type="none" w="med" len="med"/>
            </a:ln>
          </p:spPr>
        </p:sp>
        <p:sp>
          <p:nvSpPr>
            <p:cNvPr id="116" name="Shape 116"/>
            <p:cNvSpPr txBox="1"/>
            <p:nvPr/>
          </p:nvSpPr>
          <p:spPr>
            <a:xfrm>
              <a:off x="2443800" y="1726175"/>
              <a:ext cx="4256399" cy="857400"/>
            </a:xfrm>
            <a:prstGeom prst="rect">
              <a:avLst/>
            </a:prstGeom>
          </p:spPr>
          <p:txBody>
            <a:bodyPr lIns="91425" tIns="91425" rIns="91425" bIns="91425" anchor="t" anchorCtr="0">
              <a:noAutofit/>
            </a:bodyPr>
            <a:lstStyle/>
            <a:p>
              <a:pPr>
                <a:spcBef>
                  <a:spcPts val="0"/>
                </a:spcBef>
                <a:buNone/>
              </a:pPr>
              <a:r>
                <a:rPr lang="en" sz="6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Students</a:t>
              </a:r>
            </a:p>
          </p:txBody>
        </p:sp>
      </p:grpSp>
      <p:grpSp>
        <p:nvGrpSpPr>
          <p:cNvPr id="117" name="Shape 117"/>
          <p:cNvGrpSpPr/>
          <p:nvPr/>
        </p:nvGrpSpPr>
        <p:grpSpPr>
          <a:xfrm>
            <a:off x="1869400" y="2418150"/>
            <a:ext cx="7094299" cy="2181599"/>
            <a:chOff x="1869400" y="2418150"/>
            <a:chExt cx="7094299" cy="2181599"/>
          </a:xfrm>
        </p:grpSpPr>
        <p:sp>
          <p:nvSpPr>
            <p:cNvPr id="118" name="Shape 118"/>
            <p:cNvSpPr/>
            <p:nvPr/>
          </p:nvSpPr>
          <p:spPr>
            <a:xfrm>
              <a:off x="6279325" y="2418150"/>
              <a:ext cx="2684374" cy="2181599"/>
            </a:xfrm>
            <a:custGeom>
              <a:avLst/>
              <a:gdLst/>
              <a:ahLst/>
              <a:cxnLst/>
              <a:rect l="0" t="0" r="0" b="0"/>
              <a:pathLst>
                <a:path w="1019" h="718" extrusionOk="0">
                  <a:moveTo>
                    <a:pt x="314" y="73"/>
                  </a:moveTo>
                  <a:cubicBezTo>
                    <a:pt x="313" y="89"/>
                    <a:pt x="312" y="106"/>
                    <a:pt x="311" y="124"/>
                  </a:cubicBezTo>
                  <a:cubicBezTo>
                    <a:pt x="310" y="142"/>
                    <a:pt x="310" y="160"/>
                    <a:pt x="309" y="178"/>
                  </a:cubicBezTo>
                  <a:cubicBezTo>
                    <a:pt x="309" y="196"/>
                    <a:pt x="308" y="214"/>
                    <a:pt x="308" y="232"/>
                  </a:cubicBezTo>
                  <a:cubicBezTo>
                    <a:pt x="308" y="250"/>
                    <a:pt x="308" y="266"/>
                    <a:pt x="308" y="280"/>
                  </a:cubicBezTo>
                  <a:lnTo>
                    <a:pt x="308" y="465"/>
                  </a:lnTo>
                  <a:lnTo>
                    <a:pt x="71" y="465"/>
                  </a:lnTo>
                  <a:lnTo>
                    <a:pt x="225" y="227"/>
                  </a:lnTo>
                  <a:cubicBezTo>
                    <a:pt x="229" y="221"/>
                    <a:pt x="233" y="214"/>
                    <a:pt x="238" y="205"/>
                  </a:cubicBezTo>
                  <a:cubicBezTo>
                    <a:pt x="243" y="197"/>
                    <a:pt x="249" y="187"/>
                    <a:pt x="255" y="178"/>
                  </a:cubicBezTo>
                  <a:cubicBezTo>
                    <a:pt x="261" y="168"/>
                    <a:pt x="267" y="157"/>
                    <a:pt x="273" y="147"/>
                  </a:cubicBezTo>
                  <a:cubicBezTo>
                    <a:pt x="279" y="137"/>
                    <a:pt x="285" y="127"/>
                    <a:pt x="290" y="117"/>
                  </a:cubicBezTo>
                  <a:cubicBezTo>
                    <a:pt x="296" y="108"/>
                    <a:pt x="300" y="99"/>
                    <a:pt x="305" y="92"/>
                  </a:cubicBezTo>
                  <a:cubicBezTo>
                    <a:pt x="309" y="84"/>
                    <a:pt x="312" y="78"/>
                    <a:pt x="314" y="73"/>
                  </a:cubicBezTo>
                  <a:close/>
                  <a:moveTo>
                    <a:pt x="309" y="3"/>
                  </a:moveTo>
                  <a:lnTo>
                    <a:pt x="0" y="480"/>
                  </a:lnTo>
                  <a:lnTo>
                    <a:pt x="0" y="521"/>
                  </a:lnTo>
                  <a:lnTo>
                    <a:pt x="308" y="521"/>
                  </a:lnTo>
                  <a:lnTo>
                    <a:pt x="308" y="604"/>
                  </a:lnTo>
                  <a:cubicBezTo>
                    <a:pt x="308" y="619"/>
                    <a:pt x="305" y="632"/>
                    <a:pt x="301" y="641"/>
                  </a:cubicBezTo>
                  <a:cubicBezTo>
                    <a:pt x="297" y="651"/>
                    <a:pt x="291" y="658"/>
                    <a:pt x="283" y="663"/>
                  </a:cubicBezTo>
                  <a:cubicBezTo>
                    <a:pt x="276" y="668"/>
                    <a:pt x="267" y="671"/>
                    <a:pt x="257" y="673"/>
                  </a:cubicBezTo>
                  <a:cubicBezTo>
                    <a:pt x="248" y="674"/>
                    <a:pt x="237" y="675"/>
                    <a:pt x="226" y="675"/>
                  </a:cubicBezTo>
                  <a:lnTo>
                    <a:pt x="197" y="675"/>
                  </a:lnTo>
                  <a:lnTo>
                    <a:pt x="197" y="717"/>
                  </a:lnTo>
                  <a:lnTo>
                    <a:pt x="499" y="717"/>
                  </a:lnTo>
                  <a:lnTo>
                    <a:pt x="499" y="675"/>
                  </a:lnTo>
                  <a:lnTo>
                    <a:pt x="485" y="675"/>
                  </a:lnTo>
                  <a:cubicBezTo>
                    <a:pt x="474" y="675"/>
                    <a:pt x="464" y="674"/>
                    <a:pt x="454" y="673"/>
                  </a:cubicBezTo>
                  <a:cubicBezTo>
                    <a:pt x="444" y="671"/>
                    <a:pt x="435" y="668"/>
                    <a:pt x="427" y="663"/>
                  </a:cubicBezTo>
                  <a:cubicBezTo>
                    <a:pt x="420" y="658"/>
                    <a:pt x="414" y="651"/>
                    <a:pt x="410" y="641"/>
                  </a:cubicBezTo>
                  <a:cubicBezTo>
                    <a:pt x="405" y="632"/>
                    <a:pt x="403" y="619"/>
                    <a:pt x="403" y="604"/>
                  </a:cubicBezTo>
                  <a:lnTo>
                    <a:pt x="403" y="521"/>
                  </a:lnTo>
                  <a:lnTo>
                    <a:pt x="527" y="521"/>
                  </a:lnTo>
                  <a:lnTo>
                    <a:pt x="527" y="465"/>
                  </a:lnTo>
                  <a:lnTo>
                    <a:pt x="403" y="465"/>
                  </a:lnTo>
                  <a:lnTo>
                    <a:pt x="403" y="3"/>
                  </a:lnTo>
                  <a:close/>
                  <a:moveTo>
                    <a:pt x="824" y="0"/>
                  </a:moveTo>
                  <a:lnTo>
                    <a:pt x="753" y="51"/>
                  </a:lnTo>
                  <a:cubicBezTo>
                    <a:pt x="737" y="63"/>
                    <a:pt x="722" y="74"/>
                    <a:pt x="708" y="82"/>
                  </a:cubicBezTo>
                  <a:cubicBezTo>
                    <a:pt x="695" y="91"/>
                    <a:pt x="682" y="98"/>
                    <a:pt x="671" y="104"/>
                  </a:cubicBezTo>
                  <a:cubicBezTo>
                    <a:pt x="659" y="110"/>
                    <a:pt x="648" y="115"/>
                    <a:pt x="638" y="119"/>
                  </a:cubicBezTo>
                  <a:cubicBezTo>
                    <a:pt x="628" y="123"/>
                    <a:pt x="618" y="126"/>
                    <a:pt x="607" y="128"/>
                  </a:cubicBezTo>
                  <a:cubicBezTo>
                    <a:pt x="607" y="144"/>
                    <a:pt x="612" y="157"/>
                    <a:pt x="622" y="167"/>
                  </a:cubicBezTo>
                  <a:cubicBezTo>
                    <a:pt x="631" y="177"/>
                    <a:pt x="643" y="182"/>
                    <a:pt x="658" y="182"/>
                  </a:cubicBezTo>
                  <a:cubicBezTo>
                    <a:pt x="667" y="182"/>
                    <a:pt x="677" y="180"/>
                    <a:pt x="687" y="175"/>
                  </a:cubicBezTo>
                  <a:cubicBezTo>
                    <a:pt x="697" y="170"/>
                    <a:pt x="707" y="162"/>
                    <a:pt x="718" y="153"/>
                  </a:cubicBezTo>
                  <a:cubicBezTo>
                    <a:pt x="728" y="144"/>
                    <a:pt x="739" y="133"/>
                    <a:pt x="750" y="121"/>
                  </a:cubicBezTo>
                  <a:cubicBezTo>
                    <a:pt x="762" y="108"/>
                    <a:pt x="774" y="94"/>
                    <a:pt x="787" y="78"/>
                  </a:cubicBezTo>
                  <a:lnTo>
                    <a:pt x="787" y="604"/>
                  </a:lnTo>
                  <a:cubicBezTo>
                    <a:pt x="787" y="619"/>
                    <a:pt x="784" y="632"/>
                    <a:pt x="780" y="641"/>
                  </a:cubicBezTo>
                  <a:cubicBezTo>
                    <a:pt x="776" y="651"/>
                    <a:pt x="770" y="658"/>
                    <a:pt x="762" y="663"/>
                  </a:cubicBezTo>
                  <a:cubicBezTo>
                    <a:pt x="755" y="668"/>
                    <a:pt x="746" y="671"/>
                    <a:pt x="736" y="673"/>
                  </a:cubicBezTo>
                  <a:cubicBezTo>
                    <a:pt x="727" y="674"/>
                    <a:pt x="716" y="675"/>
                    <a:pt x="705" y="675"/>
                  </a:cubicBezTo>
                  <a:lnTo>
                    <a:pt x="638" y="675"/>
                  </a:lnTo>
                  <a:lnTo>
                    <a:pt x="638" y="717"/>
                  </a:lnTo>
                  <a:lnTo>
                    <a:pt x="1019" y="717"/>
                  </a:lnTo>
                  <a:lnTo>
                    <a:pt x="1019" y="675"/>
                  </a:lnTo>
                  <a:lnTo>
                    <a:pt x="970" y="675"/>
                  </a:lnTo>
                  <a:cubicBezTo>
                    <a:pt x="958" y="675"/>
                    <a:pt x="948" y="674"/>
                    <a:pt x="938" y="673"/>
                  </a:cubicBezTo>
                  <a:cubicBezTo>
                    <a:pt x="928" y="671"/>
                    <a:pt x="919" y="668"/>
                    <a:pt x="912" y="663"/>
                  </a:cubicBezTo>
                  <a:cubicBezTo>
                    <a:pt x="904" y="658"/>
                    <a:pt x="898" y="651"/>
                    <a:pt x="894" y="641"/>
                  </a:cubicBezTo>
                  <a:cubicBezTo>
                    <a:pt x="890" y="632"/>
                    <a:pt x="888" y="619"/>
                    <a:pt x="888" y="604"/>
                  </a:cubicBezTo>
                  <a:lnTo>
                    <a:pt x="888" y="0"/>
                  </a:lnTo>
                  <a:close/>
                </a:path>
              </a:pathLst>
            </a:custGeom>
            <a:solidFill>
              <a:srgbClr val="990000"/>
            </a:solidFill>
            <a:ln w="19050" cap="flat">
              <a:solidFill>
                <a:schemeClr val="dk2"/>
              </a:solidFill>
              <a:prstDash val="solid"/>
              <a:round/>
              <a:headEnd type="none" w="med" len="med"/>
              <a:tailEnd type="none" w="med" len="med"/>
            </a:ln>
          </p:spPr>
        </p:sp>
        <p:sp>
          <p:nvSpPr>
            <p:cNvPr id="119" name="Shape 119"/>
            <p:cNvSpPr txBox="1"/>
            <p:nvPr/>
          </p:nvSpPr>
          <p:spPr>
            <a:xfrm>
              <a:off x="1869400" y="3715600"/>
              <a:ext cx="4256399" cy="857400"/>
            </a:xfrm>
            <a:prstGeom prst="rect">
              <a:avLst/>
            </a:prstGeom>
          </p:spPr>
          <p:txBody>
            <a:bodyPr lIns="91425" tIns="91425" rIns="91425" bIns="91425" anchor="t" anchorCtr="0">
              <a:noAutofit/>
            </a:bodyPr>
            <a:lstStyle/>
            <a:p>
              <a:pPr lvl="0" algn="r" rtl="0">
                <a:spcBef>
                  <a:spcPts val="0"/>
                </a:spcBef>
                <a:buNone/>
              </a:pPr>
              <a:r>
                <a:rPr lang="en" sz="6600"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Majors</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75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Jefferson Community and Technical College in Louisville, Ky. </a:t>
            </a:r>
          </a:p>
          <a:p>
            <a:pPr marL="457200" lvl="0" indent="-342900" rtl="0">
              <a:lnSpc>
                <a:spcPct val="115000"/>
              </a:lnSpc>
              <a:spcBef>
                <a:spcPts val="0"/>
              </a:spcBef>
              <a:buClr>
                <a:schemeClr val="dk1"/>
              </a:buClr>
              <a:buSzPct val="75000"/>
              <a:buFont typeface="Droid Serif"/>
              <a:buChar char="●"/>
            </a:pPr>
            <a:r>
              <a:rPr lang="en" sz="2400" dirty="0">
                <a:latin typeface="Georgia" panose="02040502050405020303" pitchFamily="18" charset="0"/>
                <a:ea typeface="Arial Unicode MS" panose="020B0604020202020204" pitchFamily="34" charset="-128"/>
                <a:cs typeface="Arial Unicode MS" panose="020B0604020202020204" pitchFamily="34" charset="-128"/>
                <a:sym typeface="Droid Serif"/>
              </a:rPr>
              <a:t>130 GEN: Introduction to Information Resources </a:t>
            </a:r>
          </a:p>
          <a:p>
            <a:pPr marL="914400" lvl="1" indent="-342900" rtl="0">
              <a:lnSpc>
                <a:spcPct val="115000"/>
              </a:lnSpc>
              <a:spcBef>
                <a:spcPts val="0"/>
              </a:spcBef>
              <a:buClr>
                <a:schemeClr val="dk1"/>
              </a:buClr>
              <a:buSzPct val="100000"/>
              <a:buFont typeface="Droid Serif"/>
              <a:buChar char="○"/>
            </a:pPr>
            <a:r>
              <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rPr>
              <a:t>3 credits</a:t>
            </a:r>
          </a:p>
          <a:p>
            <a:pPr marL="914400" lvl="1" indent="-342900" rtl="0">
              <a:lnSpc>
                <a:spcPct val="115000"/>
              </a:lnSpc>
              <a:spcBef>
                <a:spcPts val="0"/>
              </a:spcBef>
              <a:buClr>
                <a:schemeClr val="dk1"/>
              </a:buClr>
              <a:buSzPct val="100000"/>
              <a:buFont typeface="Droid Serif"/>
              <a:buChar char="○"/>
            </a:pPr>
            <a:r>
              <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rPr>
              <a:t>An exploration of the developing information society, different types of libraries, and electronic resources, such as the Internet, online databases, and information management software. Focuses  on the nature of information, computer technology, and ethical computing issues</a:t>
            </a:r>
            <a:r>
              <a:rPr lang="en" sz="1800" dirty="0" smtClean="0">
                <a:latin typeface="Georgia" panose="02040502050405020303" pitchFamily="18" charset="0"/>
                <a:ea typeface="Arial Unicode MS" panose="020B0604020202020204" pitchFamily="34" charset="-128"/>
                <a:cs typeface="Arial Unicode MS" panose="020B0604020202020204" pitchFamily="34" charset="-128"/>
                <a:sym typeface="Droid Serif"/>
              </a:rPr>
              <a:t>.</a:t>
            </a:r>
            <a:endParaRPr lang="en" sz="1800" dirty="0">
              <a:latin typeface="Georgia" panose="02040502050405020303" pitchFamily="18" charset="0"/>
              <a:ea typeface="Arial Unicode MS" panose="020B0604020202020204" pitchFamily="34" charset="-128"/>
              <a:cs typeface="Arial Unicode MS" panose="020B0604020202020204" pitchFamily="34" charset="-128"/>
              <a:sym typeface="Droid Serif"/>
            </a:endParaRPr>
          </a:p>
        </p:txBody>
      </p:sp>
      <p:sp>
        <p:nvSpPr>
          <p:cNvPr id="125" name="Shape 12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r>
              <a:rPr lang="en" i="1" dirty="0">
                <a:latin typeface="Arial Unicode MS" panose="020B0604020202020204" pitchFamily="34" charset="-128"/>
                <a:ea typeface="Arial Unicode MS" panose="020B0604020202020204" pitchFamily="34" charset="-128"/>
                <a:cs typeface="Arial Unicode MS" panose="020B0604020202020204" pitchFamily="34" charset="-128"/>
                <a:sym typeface="Droid Serif"/>
              </a:rPr>
              <a:t>Prior experience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srcRect l="1333" t="-391" r="627" b="2639"/>
          <a:stretch/>
        </p:blipFill>
        <p:spPr>
          <a:xfrm>
            <a:off x="-651600" y="-350975"/>
            <a:ext cx="9883075" cy="5643199"/>
          </a:xfrm>
          <a:prstGeom prst="rect">
            <a:avLst/>
          </a:prstGeom>
        </p:spPr>
      </p:pic>
      <p:sp>
        <p:nvSpPr>
          <p:cNvPr id="131" name="Shape 131"/>
          <p:cNvSpPr/>
          <p:nvPr/>
        </p:nvSpPr>
        <p:spPr>
          <a:xfrm>
            <a:off x="7073650" y="845250"/>
            <a:ext cx="1422669" cy="2442749"/>
          </a:xfrm>
          <a:custGeom>
            <a:avLst/>
            <a:gdLst/>
            <a:ahLst/>
            <a:cxnLst/>
            <a:rect l="0" t="0" r="0" b="0"/>
            <a:pathLst>
              <a:path w="406" h="731" extrusionOk="0">
                <a:moveTo>
                  <a:pt x="187" y="0"/>
                </a:moveTo>
                <a:cubicBezTo>
                  <a:pt x="154" y="0"/>
                  <a:pt x="126" y="2"/>
                  <a:pt x="103" y="8"/>
                </a:cubicBezTo>
                <a:cubicBezTo>
                  <a:pt x="80" y="14"/>
                  <a:pt x="60" y="22"/>
                  <a:pt x="45" y="32"/>
                </a:cubicBezTo>
                <a:cubicBezTo>
                  <a:pt x="29" y="42"/>
                  <a:pt x="18" y="54"/>
                  <a:pt x="10" y="67"/>
                </a:cubicBezTo>
                <a:cubicBezTo>
                  <a:pt x="3" y="81"/>
                  <a:pt x="0" y="96"/>
                  <a:pt x="0" y="112"/>
                </a:cubicBezTo>
                <a:cubicBezTo>
                  <a:pt x="0" y="123"/>
                  <a:pt x="2" y="132"/>
                  <a:pt x="6" y="140"/>
                </a:cubicBezTo>
                <a:cubicBezTo>
                  <a:pt x="10" y="148"/>
                  <a:pt x="16" y="155"/>
                  <a:pt x="23" y="160"/>
                </a:cubicBezTo>
                <a:cubicBezTo>
                  <a:pt x="30" y="166"/>
                  <a:pt x="39" y="170"/>
                  <a:pt x="49" y="173"/>
                </a:cubicBezTo>
                <a:cubicBezTo>
                  <a:pt x="59" y="175"/>
                  <a:pt x="70" y="177"/>
                  <a:pt x="83" y="177"/>
                </a:cubicBezTo>
                <a:cubicBezTo>
                  <a:pt x="83" y="159"/>
                  <a:pt x="84" y="143"/>
                  <a:pt x="88" y="128"/>
                </a:cubicBezTo>
                <a:cubicBezTo>
                  <a:pt x="92" y="112"/>
                  <a:pt x="99" y="99"/>
                  <a:pt x="107" y="87"/>
                </a:cubicBezTo>
                <a:cubicBezTo>
                  <a:pt x="116" y="75"/>
                  <a:pt x="128" y="66"/>
                  <a:pt x="142" y="59"/>
                </a:cubicBezTo>
                <a:cubicBezTo>
                  <a:pt x="156" y="52"/>
                  <a:pt x="173" y="49"/>
                  <a:pt x="194" y="49"/>
                </a:cubicBezTo>
                <a:cubicBezTo>
                  <a:pt x="214" y="49"/>
                  <a:pt x="230" y="52"/>
                  <a:pt x="244" y="57"/>
                </a:cubicBezTo>
                <a:cubicBezTo>
                  <a:pt x="258" y="63"/>
                  <a:pt x="269" y="70"/>
                  <a:pt x="278" y="80"/>
                </a:cubicBezTo>
                <a:cubicBezTo>
                  <a:pt x="287" y="90"/>
                  <a:pt x="293" y="102"/>
                  <a:pt x="297" y="117"/>
                </a:cubicBezTo>
                <a:cubicBezTo>
                  <a:pt x="302" y="131"/>
                  <a:pt x="304" y="146"/>
                  <a:pt x="304" y="164"/>
                </a:cubicBezTo>
                <a:cubicBezTo>
                  <a:pt x="304" y="183"/>
                  <a:pt x="301" y="203"/>
                  <a:pt x="296" y="223"/>
                </a:cubicBezTo>
                <a:cubicBezTo>
                  <a:pt x="291" y="243"/>
                  <a:pt x="283" y="261"/>
                  <a:pt x="271" y="280"/>
                </a:cubicBezTo>
                <a:cubicBezTo>
                  <a:pt x="259" y="298"/>
                  <a:pt x="243" y="314"/>
                  <a:pt x="223" y="330"/>
                </a:cubicBezTo>
                <a:cubicBezTo>
                  <a:pt x="204" y="345"/>
                  <a:pt x="179" y="359"/>
                  <a:pt x="150" y="371"/>
                </a:cubicBezTo>
                <a:lnTo>
                  <a:pt x="150" y="522"/>
                </a:lnTo>
                <a:lnTo>
                  <a:pt x="211" y="522"/>
                </a:lnTo>
                <a:lnTo>
                  <a:pt x="211" y="410"/>
                </a:lnTo>
                <a:cubicBezTo>
                  <a:pt x="242" y="397"/>
                  <a:pt x="270" y="383"/>
                  <a:pt x="294" y="368"/>
                </a:cubicBezTo>
                <a:cubicBezTo>
                  <a:pt x="318" y="352"/>
                  <a:pt x="338" y="335"/>
                  <a:pt x="355" y="317"/>
                </a:cubicBezTo>
                <a:cubicBezTo>
                  <a:pt x="372" y="298"/>
                  <a:pt x="384" y="278"/>
                  <a:pt x="393" y="255"/>
                </a:cubicBezTo>
                <a:cubicBezTo>
                  <a:pt x="401" y="233"/>
                  <a:pt x="406" y="208"/>
                  <a:pt x="406" y="181"/>
                </a:cubicBezTo>
                <a:cubicBezTo>
                  <a:pt x="406" y="152"/>
                  <a:pt x="400" y="126"/>
                  <a:pt x="389" y="104"/>
                </a:cubicBezTo>
                <a:cubicBezTo>
                  <a:pt x="378" y="82"/>
                  <a:pt x="363" y="63"/>
                  <a:pt x="343" y="47"/>
                </a:cubicBezTo>
                <a:cubicBezTo>
                  <a:pt x="324" y="32"/>
                  <a:pt x="301" y="20"/>
                  <a:pt x="274" y="12"/>
                </a:cubicBezTo>
                <a:cubicBezTo>
                  <a:pt x="247" y="4"/>
                  <a:pt x="218" y="0"/>
                  <a:pt x="187" y="0"/>
                </a:cubicBezTo>
                <a:close/>
                <a:moveTo>
                  <a:pt x="180" y="595"/>
                </a:moveTo>
                <a:cubicBezTo>
                  <a:pt x="171" y="595"/>
                  <a:pt x="163" y="596"/>
                  <a:pt x="155" y="598"/>
                </a:cubicBezTo>
                <a:cubicBezTo>
                  <a:pt x="147" y="600"/>
                  <a:pt x="141" y="604"/>
                  <a:pt x="135" y="609"/>
                </a:cubicBezTo>
                <a:cubicBezTo>
                  <a:pt x="129" y="615"/>
                  <a:pt x="125" y="622"/>
                  <a:pt x="122" y="630"/>
                </a:cubicBezTo>
                <a:cubicBezTo>
                  <a:pt x="118" y="639"/>
                  <a:pt x="117" y="650"/>
                  <a:pt x="117" y="663"/>
                </a:cubicBezTo>
                <a:cubicBezTo>
                  <a:pt x="117" y="675"/>
                  <a:pt x="118" y="686"/>
                  <a:pt x="122" y="695"/>
                </a:cubicBezTo>
                <a:cubicBezTo>
                  <a:pt x="125" y="704"/>
                  <a:pt x="129" y="711"/>
                  <a:pt x="135" y="716"/>
                </a:cubicBezTo>
                <a:cubicBezTo>
                  <a:pt x="141" y="721"/>
                  <a:pt x="147" y="725"/>
                  <a:pt x="155" y="727"/>
                </a:cubicBezTo>
                <a:cubicBezTo>
                  <a:pt x="163" y="729"/>
                  <a:pt x="171" y="730"/>
                  <a:pt x="180" y="730"/>
                </a:cubicBezTo>
                <a:cubicBezTo>
                  <a:pt x="188" y="730"/>
                  <a:pt x="196" y="729"/>
                  <a:pt x="204" y="727"/>
                </a:cubicBezTo>
                <a:cubicBezTo>
                  <a:pt x="211" y="725"/>
                  <a:pt x="218" y="721"/>
                  <a:pt x="224" y="716"/>
                </a:cubicBezTo>
                <a:cubicBezTo>
                  <a:pt x="230" y="711"/>
                  <a:pt x="234" y="704"/>
                  <a:pt x="237" y="695"/>
                </a:cubicBezTo>
                <a:cubicBezTo>
                  <a:pt x="241" y="686"/>
                  <a:pt x="243" y="675"/>
                  <a:pt x="243" y="663"/>
                </a:cubicBezTo>
                <a:cubicBezTo>
                  <a:pt x="243" y="650"/>
                  <a:pt x="241" y="639"/>
                  <a:pt x="237" y="630"/>
                </a:cubicBezTo>
                <a:cubicBezTo>
                  <a:pt x="234" y="622"/>
                  <a:pt x="230" y="615"/>
                  <a:pt x="224" y="609"/>
                </a:cubicBezTo>
                <a:cubicBezTo>
                  <a:pt x="218" y="604"/>
                  <a:pt x="211" y="600"/>
                  <a:pt x="204" y="598"/>
                </a:cubicBezTo>
                <a:cubicBezTo>
                  <a:pt x="196" y="596"/>
                  <a:pt x="188" y="595"/>
                  <a:pt x="180" y="595"/>
                </a:cubicBezTo>
                <a:close/>
              </a:path>
            </a:pathLst>
          </a:custGeom>
          <a:solidFill>
            <a:srgbClr val="FF0000"/>
          </a:solidFill>
          <a:ln w="19050" cap="flat">
            <a:solidFill>
              <a:schemeClr val="dk2"/>
            </a:solidFill>
            <a:prstDash val="solid"/>
            <a:round/>
            <a:headEnd type="none" w="med" len="med"/>
            <a:tailEnd type="none" w="med" len="med"/>
          </a:ln>
        </p:spPr>
      </p:sp>
      <p:sp>
        <p:nvSpPr>
          <p:cNvPr id="132" name="Shape 132"/>
          <p:cNvSpPr txBox="1"/>
          <p:nvPr/>
        </p:nvSpPr>
        <p:spPr>
          <a:xfrm>
            <a:off x="6721337" y="4391725"/>
            <a:ext cx="2127300" cy="314099"/>
          </a:xfrm>
          <a:prstGeom prst="rect">
            <a:avLst/>
          </a:prstGeom>
        </p:spPr>
        <p:txBody>
          <a:bodyPr lIns="91425" tIns="91425" rIns="91425" bIns="91425" anchor="t" anchorCtr="0">
            <a:noAutofit/>
          </a:bodyPr>
          <a:lstStyle/>
          <a:p>
            <a:pPr lvl="0" rtl="0">
              <a:spcBef>
                <a:spcPts val="0"/>
              </a:spcBef>
              <a:buNone/>
            </a:pPr>
            <a:r>
              <a:rPr lang="en" b="1">
                <a:solidFill>
                  <a:srgbClr val="FFFFFF"/>
                </a:solidFill>
                <a:latin typeface="Calibri"/>
                <a:ea typeface="Calibri"/>
                <a:cs typeface="Calibri"/>
                <a:sym typeface="Calibri"/>
              </a:rPr>
              <a:t>Source: IMDB.com</a:t>
            </a:r>
          </a:p>
        </p:txBody>
      </p:sp>
    </p:spTree>
  </p:cSld>
  <p:clrMapOvr>
    <a:masterClrMapping/>
  </p:clrMapOvr>
  <p:transition spd="slow">
    <p:cut/>
  </p:transition>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2057</Words>
  <Application>Microsoft Office PowerPoint</Application>
  <PresentationFormat>On-screen Show (16:9)</PresentationFormat>
  <Paragraphs>199</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 Unicode MS</vt:lpstr>
      <vt:lpstr>Arial</vt:lpstr>
      <vt:lpstr>Calibri</vt:lpstr>
      <vt:lpstr>Courier New</vt:lpstr>
      <vt:lpstr>Droid Serif</vt:lpstr>
      <vt:lpstr>Georgia</vt:lpstr>
      <vt:lpstr>Impact</vt:lpstr>
      <vt:lpstr>Tahoma</vt:lpstr>
      <vt:lpstr>Times New Roman</vt:lpstr>
      <vt:lpstr>inspiration-board</vt:lpstr>
      <vt:lpstr>Unifying ideas</vt:lpstr>
      <vt:lpstr>Learning outcomes</vt:lpstr>
      <vt:lpstr>What are you doing?</vt:lpstr>
      <vt:lpstr>PowerPoint Presentation</vt:lpstr>
      <vt:lpstr>Background of class</vt:lpstr>
      <vt:lpstr>PowerPoint Presentation</vt:lpstr>
      <vt:lpstr>Academic disciplines</vt:lpstr>
      <vt:lpstr>Prior experience</vt:lpstr>
      <vt:lpstr>PowerPoint Presentation</vt:lpstr>
      <vt:lpstr>Why wasn’t it successful?</vt:lpstr>
      <vt:lpstr>PowerPoint Presentation</vt:lpstr>
      <vt:lpstr>PowerPoint Presentation</vt:lpstr>
      <vt:lpstr>Why wasn’t it successful?</vt:lpstr>
      <vt:lpstr>PowerPoint Presentation</vt:lpstr>
      <vt:lpstr>PowerPoint Presentation</vt:lpstr>
      <vt:lpstr>Solution?</vt:lpstr>
      <vt:lpstr>Applied themes</vt:lpstr>
      <vt:lpstr>PowerPoint Presentation</vt:lpstr>
      <vt:lpstr>Using the theme</vt:lpstr>
      <vt:lpstr>Becky’s theme</vt:lpstr>
      <vt:lpstr>Elizabeth’s theme</vt:lpstr>
      <vt:lpstr>PowerPoint Presentation</vt:lpstr>
      <vt:lpstr>Student Benefits</vt:lpstr>
      <vt:lpstr>Improved theses</vt:lpstr>
      <vt:lpstr>Improved theses</vt:lpstr>
      <vt:lpstr>PowerPoint Presentation</vt:lpstr>
      <vt:lpstr>Instructor benefits</vt:lpstr>
      <vt:lpstr>PowerPoint Presentation</vt:lpstr>
      <vt:lpstr>Choosing a theme</vt:lpstr>
      <vt:lpstr>PowerPoint Presentation</vt:lpstr>
      <vt:lpstr>Acknowledgements</vt:lpstr>
      <vt:lpstr>Contact information</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Unifying ideas</dc:title>
  <cp:lastModifiedBy>Elizabeth Price</cp:lastModifiedBy>
  <cp:revision>1</cp:revision>
  <dcterms:modified xsi:type="dcterms:W3CDTF">2014-05-13T14:53:47Z</dcterms:modified>
</cp:coreProperties>
</file>